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410"/>
  </p:normalViewPr>
  <p:slideViewPr>
    <p:cSldViewPr snapToGrid="0" snapToObjects="1">
      <p:cViewPr varScale="1">
        <p:scale>
          <a:sx n="38" d="100"/>
          <a:sy n="3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(a)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Autor(a)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Informações do fato</a:t>
            </a:r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Atribuição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m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m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m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m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23" name="Autor(a)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Autor(a) e Data</a:t>
            </a:r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3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61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8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anessa Grazziotin…"/>
          <p:cNvSpPr txBox="1">
            <a:spLocks noGrp="1"/>
          </p:cNvSpPr>
          <p:nvPr>
            <p:ph type="body" idx="21"/>
          </p:nvPr>
        </p:nvSpPr>
        <p:spPr>
          <a:xfrm>
            <a:off x="1001920" y="10729080"/>
            <a:ext cx="21971003" cy="15575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r"/>
            <a:r>
              <a:t>Vanessa Grazziotin </a:t>
            </a:r>
          </a:p>
          <a:p>
            <a:pPr algn="r"/>
            <a:r>
              <a:rPr dirty="0"/>
              <a:t>30.07.2020</a:t>
            </a:r>
          </a:p>
        </p:txBody>
      </p:sp>
      <p:sp>
        <p:nvSpPr>
          <p:cNvPr id="152" name="AS MULHERES E A POLÍTICA"/>
          <p:cNvSpPr txBox="1">
            <a:spLocks noGrp="1"/>
          </p:cNvSpPr>
          <p:nvPr>
            <p:ph type="ctrTitle"/>
          </p:nvPr>
        </p:nvSpPr>
        <p:spPr>
          <a:xfrm>
            <a:off x="2065867" y="4716695"/>
            <a:ext cx="21971004" cy="4648201"/>
          </a:xfrm>
          <a:prstGeom prst="rect">
            <a:avLst/>
          </a:prstGeom>
        </p:spPr>
        <p:txBody>
          <a:bodyPr/>
          <a:lstStyle>
            <a:lvl1pPr>
              <a:defRPr sz="13000" spc="-260"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  <p:sp>
        <p:nvSpPr>
          <p:cNvPr id="153" name="PCdoB - Secretaria Nacional de Mulheres…"/>
          <p:cNvSpPr txBox="1">
            <a:spLocks noGrp="1"/>
          </p:cNvSpPr>
          <p:nvPr>
            <p:ph type="subTitle" sz="half" idx="1"/>
          </p:nvPr>
        </p:nvSpPr>
        <p:spPr>
          <a:xfrm>
            <a:off x="2065867" y="1794933"/>
            <a:ext cx="20907056" cy="3937272"/>
          </a:xfrm>
          <a:prstGeom prst="rect">
            <a:avLst/>
          </a:prstGeom>
        </p:spPr>
        <p:txBody>
          <a:bodyPr/>
          <a:lstStyle/>
          <a:p>
            <a:pPr defTabSz="594360">
              <a:defRPr sz="6192"/>
            </a:pPr>
            <a:r>
              <a:t>PCdoB - Secretaria Nacional de Mulheres</a:t>
            </a:r>
          </a:p>
          <a:p>
            <a:pPr defTabSz="594360">
              <a:defRPr sz="6192"/>
            </a:pPr>
            <a:r>
              <a:rPr dirty="0"/>
              <a:t>Curso para pré-candidatas </a:t>
            </a:r>
          </a:p>
          <a:p>
            <a:pPr defTabSz="594360">
              <a:defRPr sz="6192"/>
            </a:pPr>
            <a:r>
              <a:rPr dirty="0"/>
              <a:t>Assessorias</a:t>
            </a:r>
          </a:p>
          <a:p>
            <a:pPr defTabSz="594360">
              <a:defRPr sz="6192"/>
            </a:pPr>
            <a:r>
              <a:rPr dirty="0"/>
              <a:t>Coordenações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0988" y="3217723"/>
            <a:ext cx="15198502" cy="962708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s avanços na lei de cotas, para que ampliemos a presença das mulheres na política, teve uma participação significativa do PCdoB…"/>
          <p:cNvSpPr txBox="1">
            <a:spLocks noGrp="1"/>
          </p:cNvSpPr>
          <p:nvPr>
            <p:ph type="body" idx="1"/>
          </p:nvPr>
        </p:nvSpPr>
        <p:spPr>
          <a:xfrm>
            <a:off x="867834" y="3181554"/>
            <a:ext cx="21971000" cy="108950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06595" indent="-1406595" defTabSz="316484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119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Os avanços na lei de cotas, para que ampliemos a presença das mulheres na política, teve uma participação significativa do PCdoB</a:t>
            </a:r>
          </a:p>
          <a:p>
            <a:pPr marL="1406595" indent="-1406595" defTabSz="316484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119">
                <a:latin typeface="Helvetica"/>
                <a:ea typeface="Helvetica"/>
                <a:cs typeface="Helvetica"/>
                <a:sym typeface="Helvetica"/>
              </a:defRPr>
            </a:pPr>
            <a:endParaRPr sz="6000" dirty="0"/>
          </a:p>
          <a:p>
            <a:pPr marL="1406595" indent="-1406595" defTabSz="316484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119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Em 2018, certamente por conta dos avanços na lei de cotas, tivemos um dos maiores crescimentos da bancada feminina na Câmara  Federal, 51% (ver os períodos que se deram os saltos)  (gráfico)</a:t>
            </a:r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2534" y="3515451"/>
            <a:ext cx="13986932" cy="937015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articipação…"/>
          <p:cNvSpPr txBox="1">
            <a:spLocks noGrp="1"/>
          </p:cNvSpPr>
          <p:nvPr>
            <p:ph type="body" idx="1"/>
          </p:nvPr>
        </p:nvSpPr>
        <p:spPr>
          <a:xfrm>
            <a:off x="2046451" y="2711971"/>
            <a:ext cx="21027575" cy="11549709"/>
          </a:xfrm>
          <a:prstGeom prst="rect">
            <a:avLst/>
          </a:prstGeom>
        </p:spPr>
        <p:txBody>
          <a:bodyPr/>
          <a:lstStyle/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Participação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das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Mulheres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na bancada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federal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do PCdoB</a:t>
            </a:r>
          </a:p>
        </p:txBody>
      </p:sp>
      <p:pic>
        <p:nvPicPr>
          <p:cNvPr id="195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2646" y="3622752"/>
            <a:ext cx="14040422" cy="93349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s números comprovam o que sempre afirmamos:…"/>
          <p:cNvSpPr txBox="1">
            <a:spLocks noGrp="1"/>
          </p:cNvSpPr>
          <p:nvPr>
            <p:ph type="body" idx="1"/>
          </p:nvPr>
        </p:nvSpPr>
        <p:spPr>
          <a:xfrm>
            <a:off x="2297190" y="3315108"/>
            <a:ext cx="20528943" cy="94016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37820">
              <a:lnSpc>
                <a:spcPct val="100000"/>
              </a:lnSpc>
              <a:spcBef>
                <a:spcPts val="0"/>
              </a:spcBef>
              <a:buSzTx/>
              <a:buNone/>
              <a:defRPr sz="7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Os números comprovam o que sempre afirmamos:</a:t>
            </a:r>
          </a:p>
          <a:p>
            <a:pPr marL="1501422" indent="-1501422" defTabSz="33782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O PCdoB é o PARTIDO QUE + DÁ PROTAGONISMO ÀS MULHERES.</a:t>
            </a:r>
          </a:p>
          <a:p>
            <a:pPr marL="0" indent="0" defTabSz="337820">
              <a:lnSpc>
                <a:spcPct val="100000"/>
              </a:lnSpc>
              <a:spcBef>
                <a:spcPts val="0"/>
              </a:spcBef>
              <a:buSzTx/>
              <a:buNone/>
              <a:defRPr sz="7600">
                <a:latin typeface="Helvetica"/>
                <a:ea typeface="Helvetica"/>
                <a:cs typeface="Helvetica"/>
                <a:sym typeface="Helvetica"/>
              </a:defRPr>
            </a:pPr>
            <a:endParaRPr sz="6000" dirty="0"/>
          </a:p>
          <a:p>
            <a:pPr marL="0" indent="0" defTabSz="337820">
              <a:lnSpc>
                <a:spcPct val="100000"/>
              </a:lnSpc>
              <a:spcBef>
                <a:spcPts val="0"/>
              </a:spcBef>
              <a:buSzTx/>
              <a:buNone/>
              <a:defRPr sz="7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b="1" dirty="0"/>
              <a:t>O EMPODERAMENTO DA MULHER É NOSSO PRINCIPAL OBJETIVO </a:t>
            </a:r>
            <a:r>
              <a:rPr sz="6000" dirty="0"/>
              <a:t>- NOSSA PRINCIPAL BANDEIRA!</a:t>
            </a:r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4. O PCdoB NAS ELEIÇÕES MUNICIPAIS…"/>
          <p:cNvSpPr txBox="1">
            <a:spLocks noGrp="1"/>
          </p:cNvSpPr>
          <p:nvPr>
            <p:ph type="body" idx="1"/>
          </p:nvPr>
        </p:nvSpPr>
        <p:spPr>
          <a:xfrm>
            <a:off x="1930401" y="3181554"/>
            <a:ext cx="19714602" cy="141979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16484">
              <a:lnSpc>
                <a:spcPct val="100000"/>
              </a:lnSpc>
              <a:spcBef>
                <a:spcPts val="0"/>
              </a:spcBef>
              <a:buSzTx/>
              <a:buNone/>
              <a:defRPr sz="9256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 </a:t>
            </a:r>
            <a:r>
              <a:rPr sz="6600" dirty="0"/>
              <a:t>4. O PCdoB NAS ELEIÇÕES MUNICIPAIS </a:t>
            </a:r>
          </a:p>
          <a:p>
            <a:pPr marL="1406595" indent="-1406595" defTabSz="316484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119">
                <a:latin typeface="Helvetica"/>
                <a:ea typeface="Helvetica"/>
                <a:cs typeface="Helvetica"/>
                <a:sym typeface="Helvetica"/>
              </a:defRPr>
            </a:pPr>
            <a:endParaRPr sz="6600" dirty="0"/>
          </a:p>
          <a:p>
            <a:pPr marL="1406595" indent="-1406595" defTabSz="316484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119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Objetivo: eleger significativas bancadas nas câmaras municipais e executivo, </a:t>
            </a:r>
            <a:r>
              <a:rPr sz="6000" b="1" dirty="0"/>
              <a:t>MUITAS MULHERES </a:t>
            </a:r>
          </a:p>
          <a:p>
            <a:pPr marL="1406595" indent="-1406595" defTabSz="316484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119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Os 30% NÃO É OBRIGAÇÃO LEGAL, É DETERMINAÇÃO POLÍTICA;</a:t>
            </a:r>
          </a:p>
          <a:p>
            <a:pPr marL="1406595" indent="-1406595" defTabSz="316484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119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Das 3 capitais em que nossos candidatos despontam, 2 são mulheres, Manuela (P Alegre) e Olívia (Salvador) </a:t>
            </a:r>
          </a:p>
        </p:txBody>
      </p:sp>
      <p:sp>
        <p:nvSpPr>
          <p:cNvPr id="5" name="AS MULHERES E A POLÍTICA"/>
          <p:cNvSpPr txBox="1">
            <a:spLocks/>
          </p:cNvSpPr>
          <p:nvPr/>
        </p:nvSpPr>
        <p:spPr>
          <a:xfrm>
            <a:off x="2297190" y="1748390"/>
            <a:ext cx="21971001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6">
                    <a:satOff val="-20754"/>
                    <a:lumOff val="-16738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t-BR" smtClean="0"/>
              <a:t>AS MULHERES E A POLÍTICA 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5. CAMPANHA EM TEMPOS DE PANDEMIA…"/>
          <p:cNvSpPr txBox="1">
            <a:spLocks noGrp="1"/>
          </p:cNvSpPr>
          <p:nvPr>
            <p:ph type="body" idx="1"/>
          </p:nvPr>
        </p:nvSpPr>
        <p:spPr>
          <a:xfrm>
            <a:off x="2297190" y="3578167"/>
            <a:ext cx="18842567" cy="110791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8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6600" dirty="0"/>
              <a:t> 5. CAMPANHA EM TEMPOS DE PANDEMIA</a:t>
            </a:r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endParaRPr sz="6600" dirty="0"/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O mundo mudou com a Pandemia. O Brasil mudou, nossas cidades mudaram;</a:t>
            </a:r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O isolamento social, impacta profunda e diretamente as campanhas eleitorais;</a:t>
            </a:r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Devemos praticar a solidariedade e defender a vida;</a:t>
            </a:r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recisamos ser CRIATIVAS na forma de fazer campanha ;…"/>
          <p:cNvSpPr txBox="1">
            <a:spLocks noGrp="1"/>
          </p:cNvSpPr>
          <p:nvPr>
            <p:ph type="body" idx="1"/>
          </p:nvPr>
        </p:nvSpPr>
        <p:spPr>
          <a:xfrm>
            <a:off x="833967" y="3181554"/>
            <a:ext cx="21971000" cy="10076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2399" indent="-1422399" defTabSz="320039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Precisamos ser CRIATIVAS na forma de fazer campanha ;</a:t>
            </a:r>
          </a:p>
          <a:p>
            <a:pPr marL="1422399" indent="-1422399" defTabSz="320039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TOCAR MENTES E CORAÇÕES com nossos discursos e propostas;</a:t>
            </a:r>
          </a:p>
          <a:p>
            <a:pPr marL="1422399" indent="-1422399" defTabSz="320039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Ser a VOZ DAS MULHERES, mas nos dirigir à toda população;</a:t>
            </a:r>
          </a:p>
          <a:p>
            <a:pPr marL="1422399" indent="-1422399" defTabSz="320039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Devemos interligar as bandeiras das mulheres às bandeiras mais gerais da sociedade, por cidades mais humanas e democráticas.</a:t>
            </a:r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rPr dirty="0"/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6. MOSTRAR PORQUE A MULHER DEVE SE ELEGER, ESTAR NA POLÍTICA…"/>
          <p:cNvSpPr txBox="1">
            <a:spLocks noGrp="1"/>
          </p:cNvSpPr>
          <p:nvPr>
            <p:ph type="body" idx="1"/>
          </p:nvPr>
        </p:nvSpPr>
        <p:spPr>
          <a:xfrm>
            <a:off x="2053167" y="3181554"/>
            <a:ext cx="20231100" cy="10199498"/>
          </a:xfrm>
          <a:prstGeom prst="rect">
            <a:avLst/>
          </a:prstGeom>
        </p:spPr>
        <p:txBody>
          <a:bodyPr/>
          <a:lstStyle/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600" dirty="0"/>
              <a:t> </a:t>
            </a:r>
            <a:r>
              <a:rPr sz="6600" b="1" dirty="0"/>
              <a:t>6.</a:t>
            </a:r>
            <a:r>
              <a:rPr sz="6600" dirty="0"/>
              <a:t> </a:t>
            </a:r>
            <a:r>
              <a:rPr sz="6600" b="1" dirty="0"/>
              <a:t>MOSTRAR PORQUE A MULHER DEVE SE ELEGER, ESTAR NA POLÍTICA</a:t>
            </a:r>
            <a:r>
              <a:rPr sz="6600" dirty="0"/>
              <a:t> </a:t>
            </a:r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O que pode mudar com a redução da desigualdade de gênero? MUITA COISA! </a:t>
            </a:r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As taxas de desigualdade social diminuem.</a:t>
            </a:r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a corrupção é menor onde mulheres participam em maior número no governo.</a:t>
            </a:r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No mercado de trabalho, a discriminação e as diferenças salariais diminuem…"/>
          <p:cNvSpPr txBox="1">
            <a:spLocks noGrp="1"/>
          </p:cNvSpPr>
          <p:nvPr>
            <p:ph type="body" idx="1"/>
          </p:nvPr>
        </p:nvSpPr>
        <p:spPr>
          <a:xfrm>
            <a:off x="901700" y="3101144"/>
            <a:ext cx="19824700" cy="11508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9813" indent="-1469813" defTabSz="330708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44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No mercado de trabalho, a discriminação e as diferenças salariais diminuem</a:t>
            </a:r>
          </a:p>
          <a:p>
            <a:pPr marL="1469813" indent="-1469813" defTabSz="330708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44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Diminui a violência </a:t>
            </a:r>
          </a:p>
          <a:p>
            <a:pPr marL="1469813" indent="-1469813" defTabSz="330708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44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Educação, saúde e assistência social teriam mais prioridade (ex. Fundeb)</a:t>
            </a:r>
          </a:p>
          <a:p>
            <a:pPr marL="1469813" indent="-1469813" defTabSz="330708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44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Mulheres no parlamento participam diretamente da elaboração de políticas públicas. Levariam o olhar de força e compromisso mas também de sensibilidade</a:t>
            </a:r>
          </a:p>
          <a:p>
            <a:pPr marL="1469813" indent="-1469813" defTabSz="330708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44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A realidade seria muito diferente</a:t>
            </a:r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S MULHERES E A POLÍTICA"/>
          <p:cNvSpPr txBox="1">
            <a:spLocks noGrp="1"/>
          </p:cNvSpPr>
          <p:nvPr>
            <p:ph type="title"/>
          </p:nvPr>
        </p:nvSpPr>
        <p:spPr>
          <a:xfrm>
            <a:off x="2412999" y="1840202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t>AS MULHERES E A POLÍTICA </a:t>
            </a:r>
          </a:p>
        </p:txBody>
      </p:sp>
      <p:sp>
        <p:nvSpPr>
          <p:cNvPr id="156" name="A ORIGEM DA DISCRIMINAÇÃO DAS MULHERES…"/>
          <p:cNvSpPr txBox="1">
            <a:spLocks noGrp="1"/>
          </p:cNvSpPr>
          <p:nvPr>
            <p:ph type="body" idx="1"/>
          </p:nvPr>
        </p:nvSpPr>
        <p:spPr>
          <a:xfrm>
            <a:off x="2472267" y="3273366"/>
            <a:ext cx="20667072" cy="10629111"/>
          </a:xfrm>
          <a:prstGeom prst="rect">
            <a:avLst/>
          </a:prstGeom>
        </p:spPr>
        <p:txBody>
          <a:bodyPr/>
          <a:lstStyle/>
          <a:p>
            <a:pPr marL="1207880" indent="-1207880" defTabSz="355600">
              <a:lnSpc>
                <a:spcPct val="100000"/>
              </a:lnSpc>
              <a:spcBef>
                <a:spcPts val="0"/>
              </a:spcBef>
              <a:buSzPct val="100000"/>
              <a:buFont typeface="Helvetica"/>
              <a:buAutoNum type="arabicPeriod"/>
              <a:defRPr sz="8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6600" dirty="0"/>
              <a:t>A ORIGEM DA DISCRIMINAÇÃO DAS </a:t>
            </a:r>
            <a:r>
              <a:rPr sz="6600" dirty="0" smtClean="0"/>
              <a:t>MULHERES</a:t>
            </a:r>
            <a:endParaRPr lang="pt-BR" sz="6600" dirty="0"/>
          </a:p>
          <a:p>
            <a:pPr marL="1207880" indent="-1207880" defTabSz="355600">
              <a:lnSpc>
                <a:spcPct val="100000"/>
              </a:lnSpc>
              <a:spcBef>
                <a:spcPts val="0"/>
              </a:spcBef>
              <a:buSzPct val="100000"/>
              <a:buFont typeface="Helvetica"/>
              <a:buAutoNum type="arabicPeriod"/>
              <a:defRPr sz="8000" b="1">
                <a:latin typeface="Helvetica"/>
                <a:ea typeface="Helvetica"/>
                <a:cs typeface="Helvetica"/>
                <a:sym typeface="Helvetica"/>
              </a:defRPr>
            </a:pPr>
            <a:endParaRPr sz="6600" dirty="0"/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Surge com a exploração do homem pelo próprio homem, com a divisão da sociedade em CLASSES</a:t>
            </a:r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endParaRPr sz="6000" dirty="0"/>
          </a:p>
          <a:p>
            <a:pPr marL="1580444" indent="-1580444" defTabSz="355600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É, como a discriminação de raça, um fenômeno ESTRUTURAL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Vamos à luta…"/>
          <p:cNvSpPr txBox="1">
            <a:spLocks noGrp="1"/>
          </p:cNvSpPr>
          <p:nvPr>
            <p:ph type="body" idx="1"/>
          </p:nvPr>
        </p:nvSpPr>
        <p:spPr>
          <a:xfrm>
            <a:off x="2297191" y="3627884"/>
            <a:ext cx="21971000" cy="105677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9000"/>
            </a:pPr>
            <a:r>
              <a:rPr dirty="0"/>
              <a:t>Vamos à luta</a:t>
            </a:r>
          </a:p>
          <a:p>
            <a:pPr marL="0" indent="0">
              <a:buSzTx/>
              <a:buNone/>
              <a:defRPr sz="9000"/>
            </a:pPr>
            <a:r>
              <a:rPr dirty="0"/>
              <a:t>Vamos à vitória </a:t>
            </a:r>
          </a:p>
          <a:p>
            <a:pPr marL="0" indent="0">
              <a:buSzTx/>
              <a:buNone/>
              <a:defRPr sz="9000"/>
            </a:pPr>
            <a:r>
              <a:rPr dirty="0"/>
              <a:t>Fora Bolsonaro </a:t>
            </a:r>
          </a:p>
          <a:p>
            <a:pPr marL="0" indent="0" algn="ctr">
              <a:buSzTx/>
              <a:buNone/>
              <a:defRPr sz="9000"/>
            </a:pPr>
            <a:r>
              <a:rPr sz="10400" b="1" dirty="0"/>
              <a:t>Muito obrigada</a:t>
            </a:r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  <p:sp>
        <p:nvSpPr>
          <p:cNvPr id="159" name="Dizia Lenin que a única salvação para as mulheres era sua participação no movimento revolucionário, e que apenas a vitória da classe trabalhadora traria a emancipação às mulheres.…"/>
          <p:cNvSpPr txBox="1">
            <a:spLocks noGrp="1"/>
          </p:cNvSpPr>
          <p:nvPr>
            <p:ph type="body" idx="1"/>
          </p:nvPr>
        </p:nvSpPr>
        <p:spPr>
          <a:xfrm>
            <a:off x="2297190" y="2160172"/>
            <a:ext cx="20526097" cy="12081611"/>
          </a:xfrm>
          <a:prstGeom prst="rect">
            <a:avLst/>
          </a:prstGeom>
        </p:spPr>
        <p:txBody>
          <a:bodyPr/>
          <a:lstStyle/>
          <a:p>
            <a:pPr marL="0" indent="0" defTabSz="348488">
              <a:lnSpc>
                <a:spcPct val="100000"/>
              </a:lnSpc>
              <a:spcBef>
                <a:spcPts val="0"/>
              </a:spcBef>
              <a:buSzTx/>
              <a:buNone/>
              <a:defRPr sz="784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348488">
              <a:lnSpc>
                <a:spcPct val="100000"/>
              </a:lnSpc>
              <a:spcBef>
                <a:spcPts val="0"/>
              </a:spcBef>
              <a:buSzTx/>
              <a:buNone/>
              <a:defRPr sz="784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Dizia Lenin que a única salvação para as mulheres era sua participação no movimento revolucionário, e que apenas a vitória da classe trabalhadora traria a emancipação às mulheres.</a:t>
            </a:r>
          </a:p>
          <a:p>
            <a:pPr marL="0" indent="0" defTabSz="348488">
              <a:lnSpc>
                <a:spcPct val="100000"/>
              </a:lnSpc>
              <a:spcBef>
                <a:spcPts val="0"/>
              </a:spcBef>
              <a:buSzTx/>
              <a:buNone/>
              <a:defRPr sz="7840">
                <a:latin typeface="Helvetica"/>
                <a:ea typeface="Helvetica"/>
                <a:cs typeface="Helvetica"/>
                <a:sym typeface="Helvetica"/>
              </a:defRPr>
            </a:pPr>
            <a:endParaRPr sz="6000" dirty="0"/>
          </a:p>
          <a:p>
            <a:pPr marL="0" indent="0" defTabSz="348488">
              <a:lnSpc>
                <a:spcPct val="100000"/>
              </a:lnSpc>
              <a:spcBef>
                <a:spcPts val="0"/>
              </a:spcBef>
              <a:buSzTx/>
              <a:buNone/>
              <a:defRPr sz="784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Lênin: </a:t>
            </a:r>
            <a:r>
              <a:rPr sz="6000" b="1" dirty="0"/>
              <a:t> “A emancipação da mulher é inseparavelmente ligada a toda a luta pela causa dos trabalhadores, pelo socialismo”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2. AS MULHERES HOJE…"/>
          <p:cNvSpPr txBox="1">
            <a:spLocks noGrp="1"/>
          </p:cNvSpPr>
          <p:nvPr>
            <p:ph type="body" idx="1"/>
          </p:nvPr>
        </p:nvSpPr>
        <p:spPr>
          <a:xfrm>
            <a:off x="2297190" y="3181554"/>
            <a:ext cx="19215100" cy="106086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3596">
              <a:lnSpc>
                <a:spcPct val="100000"/>
              </a:lnSpc>
              <a:spcBef>
                <a:spcPts val="0"/>
              </a:spcBef>
              <a:buSzTx/>
              <a:buNone/>
              <a:defRPr sz="728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6600" dirty="0"/>
              <a:t>2. AS MULHERES HOJE</a:t>
            </a:r>
            <a:r>
              <a:rPr sz="6000" dirty="0"/>
              <a:t> 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endParaRPr sz="6000" dirty="0"/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Além da exploração / discriminação de classes, ainda persiste a DISCRIMINAÇÃO DE GÊNERO, o que nos traz muitos sofrimentos 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endParaRPr sz="6000" dirty="0"/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Já AVANÇAMOS muito, mas 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endParaRPr sz="6000" dirty="0"/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TEMOS um LONGO CAMINHO a PERCORRER.</a:t>
            </a:r>
          </a:p>
        </p:txBody>
      </p:sp>
      <p:sp>
        <p:nvSpPr>
          <p:cNvPr id="4" name="AS MULHERES E A POLÍTICA"/>
          <p:cNvSpPr txBox="1">
            <a:spLocks/>
          </p:cNvSpPr>
          <p:nvPr/>
        </p:nvSpPr>
        <p:spPr>
          <a:xfrm>
            <a:off x="2297190" y="1748390"/>
            <a:ext cx="21971001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6">
                    <a:satOff val="-20754"/>
                    <a:lumOff val="-16738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t-BR" smtClean="0"/>
              <a:t>AS MULHERES E A POLÍTICA 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omos:…"/>
          <p:cNvSpPr txBox="1">
            <a:spLocks noGrp="1"/>
          </p:cNvSpPr>
          <p:nvPr>
            <p:ph type="body" idx="1"/>
          </p:nvPr>
        </p:nvSpPr>
        <p:spPr>
          <a:xfrm>
            <a:off x="2297190" y="3181554"/>
            <a:ext cx="19270133" cy="99899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3596">
              <a:lnSpc>
                <a:spcPct val="100000"/>
              </a:lnSpc>
              <a:spcBef>
                <a:spcPts val="0"/>
              </a:spcBef>
              <a:buSzTx/>
              <a:buNone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Somos: 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Mais da metade da população 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Mais escolarizadas que os homens 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Chefiamos 43% das famílias </a:t>
            </a:r>
          </a:p>
          <a:p>
            <a:pPr marL="0" indent="0" defTabSz="323596">
              <a:lnSpc>
                <a:spcPct val="100000"/>
              </a:lnSpc>
              <a:spcBef>
                <a:spcPts val="0"/>
              </a:spcBef>
              <a:buSzTx/>
              <a:buNone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Mas ainda: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Ganhamos menos que os homens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Acumulamos tripla jornada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Sofremos violência </a:t>
            </a:r>
          </a:p>
          <a:p>
            <a:pPr marL="1438204" indent="-1438204" defTabSz="323596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7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Somos sub-representadas nos espaços de poder</a:t>
            </a:r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rPr dirty="0"/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3. MULHERES NOS ESPAÇOS DE PODER…"/>
          <p:cNvSpPr txBox="1">
            <a:spLocks noGrp="1"/>
          </p:cNvSpPr>
          <p:nvPr>
            <p:ph type="body" idx="1"/>
          </p:nvPr>
        </p:nvSpPr>
        <p:spPr>
          <a:xfrm>
            <a:off x="2053167" y="3426398"/>
            <a:ext cx="20535900" cy="102199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09372">
              <a:lnSpc>
                <a:spcPct val="100000"/>
              </a:lnSpc>
              <a:spcBef>
                <a:spcPts val="0"/>
              </a:spcBef>
              <a:buSzTx/>
              <a:buNone/>
              <a:defRPr sz="6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 </a:t>
            </a:r>
            <a:r>
              <a:rPr sz="7200" dirty="0"/>
              <a:t>3. MULHERES NOS ESPAÇOS DE PODER</a:t>
            </a:r>
          </a:p>
          <a:p>
            <a:pPr marL="0" indent="0" defTabSz="309372">
              <a:lnSpc>
                <a:spcPct val="100000"/>
              </a:lnSpc>
              <a:spcBef>
                <a:spcPts val="0"/>
              </a:spcBef>
              <a:buSzTx/>
              <a:buNone/>
              <a:defRPr sz="6960">
                <a:latin typeface="Helvetica"/>
                <a:ea typeface="Helvetica"/>
                <a:cs typeface="Helvetica"/>
                <a:sym typeface="Helvetica"/>
              </a:defRPr>
            </a:pPr>
            <a:endParaRPr sz="7200" dirty="0"/>
          </a:p>
          <a:p>
            <a:pPr marL="0" indent="0" defTabSz="309372">
              <a:lnSpc>
                <a:spcPct val="100000"/>
              </a:lnSpc>
              <a:spcBef>
                <a:spcPts val="0"/>
              </a:spcBef>
              <a:buSzTx/>
              <a:buNone/>
              <a:defRPr sz="696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Dos 5.568 municípios brasileiros: </a:t>
            </a:r>
          </a:p>
          <a:p>
            <a:pPr marL="1374986" indent="-1374986" defTabSz="309372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696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1.291 (23%) não tem nenhuma mulher na Câmara de Vereadores (1/4)</a:t>
            </a:r>
          </a:p>
          <a:p>
            <a:pPr marL="1374986" indent="-1374986" defTabSz="309372">
              <a:lnSpc>
                <a:spcPct val="100000"/>
              </a:lnSpc>
              <a:spcBef>
                <a:spcPts val="0"/>
              </a:spcBef>
              <a:buFont typeface="Times New Roman"/>
              <a:buChar char="⁃"/>
              <a:defRPr sz="6960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Só 23 municípios contam com mais ♀que ♂ nas Câmaras</a:t>
            </a:r>
          </a:p>
          <a:p>
            <a:pPr marL="0" indent="0" defTabSz="309372">
              <a:lnSpc>
                <a:spcPct val="100000"/>
              </a:lnSpc>
              <a:spcBef>
                <a:spcPts val="0"/>
              </a:spcBef>
              <a:buSzTx/>
              <a:buNone/>
              <a:defRPr sz="7134">
                <a:latin typeface="Helvetica"/>
                <a:ea typeface="Helvetica"/>
                <a:cs typeface="Helvetica"/>
                <a:sym typeface="Helvetica"/>
              </a:defRPr>
            </a:pPr>
            <a:endParaRPr sz="6000" dirty="0"/>
          </a:p>
          <a:p>
            <a:pPr marL="0" indent="0" defTabSz="309372">
              <a:lnSpc>
                <a:spcPct val="100000"/>
              </a:lnSpc>
              <a:spcBef>
                <a:spcPts val="0"/>
              </a:spcBef>
              <a:buSzTx/>
              <a:buNone/>
              <a:defRPr sz="7134"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A sub-representação feminina é </a:t>
            </a:r>
            <a:r>
              <a:rPr sz="6000" dirty="0" smtClean="0"/>
              <a:t>gritante</a:t>
            </a:r>
            <a:r>
              <a:rPr lang="pt-BR" sz="6000" dirty="0" smtClean="0"/>
              <a:t>.</a:t>
            </a:r>
            <a:endParaRPr sz="6000" dirty="0"/>
          </a:p>
        </p:txBody>
      </p:sp>
      <p:sp>
        <p:nvSpPr>
          <p:cNvPr id="5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791" y="4064000"/>
            <a:ext cx="10775397" cy="7769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1128" y="3987856"/>
            <a:ext cx="10700472" cy="782094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S MULHERES E A POLÍTICA"/>
          <p:cNvSpPr txBox="1">
            <a:spLocks noGrp="1"/>
          </p:cNvSpPr>
          <p:nvPr>
            <p:ph type="title"/>
          </p:nvPr>
        </p:nvSpPr>
        <p:spPr>
          <a:xfrm>
            <a:off x="2297190" y="1748390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r>
              <a:t>AS MULHERES E A POLÍTICA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9683" y="3181553"/>
            <a:ext cx="5508158" cy="9697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2419" y="3181553"/>
            <a:ext cx="5642562" cy="9423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m" descr="Image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4123" y="6571788"/>
            <a:ext cx="5016501" cy="10541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S MULHERES E A POLÍTICA"/>
          <p:cNvSpPr txBox="1">
            <a:spLocks/>
          </p:cNvSpPr>
          <p:nvPr/>
        </p:nvSpPr>
        <p:spPr>
          <a:xfrm>
            <a:off x="2297190" y="1748390"/>
            <a:ext cx="21971001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6">
                    <a:satOff val="-20754"/>
                    <a:lumOff val="-16738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t-BR" smtClean="0"/>
              <a:t>AS MULHERES E A POLÍTICA 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7730" y="3181553"/>
            <a:ext cx="5604677" cy="9893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0483" y="5924169"/>
            <a:ext cx="8406278" cy="241707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S MULHERES E A POLÍTICA"/>
          <p:cNvSpPr txBox="1">
            <a:spLocks/>
          </p:cNvSpPr>
          <p:nvPr/>
        </p:nvSpPr>
        <p:spPr>
          <a:xfrm>
            <a:off x="2297190" y="1748390"/>
            <a:ext cx="21971001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6">
                    <a:satOff val="-20754"/>
                    <a:lumOff val="-16738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t-BR" smtClean="0"/>
              <a:t>AS MULHERES E A POLÍTICA 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690</Words>
  <Application>Microsoft Macintosh PowerPoint</Application>
  <PresentationFormat>Personalizar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Helvetica</vt:lpstr>
      <vt:lpstr>Helvetica Neue</vt:lpstr>
      <vt:lpstr>Helvetica Neue Medium</vt:lpstr>
      <vt:lpstr>Times New Roman</vt:lpstr>
      <vt:lpstr>21_BasicWhite</vt:lpstr>
      <vt:lpstr>AS MULHERES E A POLÍTICA </vt:lpstr>
      <vt:lpstr>AS MULHERES E A POLÍTICA </vt:lpstr>
      <vt:lpstr>AS MULHERES E A POLÍTICA </vt:lpstr>
      <vt:lpstr>Apresentação do PowerPoint</vt:lpstr>
      <vt:lpstr>AS MULHERES E A POLÍTICA </vt:lpstr>
      <vt:lpstr>AS MULHERES E A POLÍTICA </vt:lpstr>
      <vt:lpstr>AS MULHERES E A POLÍTICA </vt:lpstr>
      <vt:lpstr>Apresentação do PowerPoint</vt:lpstr>
      <vt:lpstr>Apresentação do PowerPoint</vt:lpstr>
      <vt:lpstr>AS MULHERES E A POLÍTICA </vt:lpstr>
      <vt:lpstr>AS MULHERES E A POLÍTICA </vt:lpstr>
      <vt:lpstr>AS MULHERES E A POLÍTICA </vt:lpstr>
      <vt:lpstr>AS MULHERES E A POLÍTICA </vt:lpstr>
      <vt:lpstr>AS MULHERES E A POLÍTICA </vt:lpstr>
      <vt:lpstr>Apresentação do PowerPoint</vt:lpstr>
      <vt:lpstr>AS MULHERES E A POLÍTICA </vt:lpstr>
      <vt:lpstr>AS MULHERES E A POLÍTICA </vt:lpstr>
      <vt:lpstr>AS MULHERES E A POLÍTICA </vt:lpstr>
      <vt:lpstr>AS MULHERES E A POLÍTICA </vt:lpstr>
      <vt:lpstr>AS MULHERES E A POLÍTICA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MULHERES E A POLÍTICA </dc:title>
  <cp:lastModifiedBy>Usuário do Microsoft Office</cp:lastModifiedBy>
  <cp:revision>3</cp:revision>
  <dcterms:modified xsi:type="dcterms:W3CDTF">2020-07-29T14:04:06Z</dcterms:modified>
</cp:coreProperties>
</file>