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8" r:id="rId3"/>
    <p:sldId id="259" r:id="rId4"/>
    <p:sldId id="261" r:id="rId5"/>
    <p:sldId id="262" r:id="rId6"/>
    <p:sldId id="263" r:id="rId7"/>
    <p:sldId id="264" r:id="rId8"/>
    <p:sldId id="265" r:id="rId9"/>
    <p:sldId id="266" r:id="rId10"/>
    <p:sldId id="277" r:id="rId11"/>
    <p:sldId id="280" r:id="rId12"/>
    <p:sldId id="278"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D7EB447-FB6A-4B1D-87D8-44DCD9455863}" type="datetimeFigureOut">
              <a:rPr lang="pt-BR" smtClean="0"/>
              <a:t>29/07/2020</a:t>
            </a:fld>
            <a:endParaRPr lang="pt-B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pt-B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6FE80C0-0C88-493B-91CD-259DB7DB4F1A}" type="slidenum">
              <a:rPr lang="pt-BR" smtClean="0"/>
              <a:t>‹nº›</a:t>
            </a:fld>
            <a:endParaRPr lang="pt-BR"/>
          </a:p>
        </p:txBody>
      </p:sp>
    </p:spTree>
    <p:extLst>
      <p:ext uri="{BB962C8B-B14F-4D97-AF65-F5344CB8AC3E}">
        <p14:creationId xmlns:p14="http://schemas.microsoft.com/office/powerpoint/2010/main" val="27264349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D7EB447-FB6A-4B1D-87D8-44DCD9455863}" type="datetimeFigureOut">
              <a:rPr lang="pt-BR" smtClean="0"/>
              <a:t>29/07/2020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149577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D7EB447-FB6A-4B1D-87D8-44DCD9455863}" type="datetimeFigureOut">
              <a:rPr lang="pt-BR" smtClean="0"/>
              <a:t>29/07/2020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38297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D7EB447-FB6A-4B1D-87D8-44DCD9455863}" type="datetimeFigureOut">
              <a:rPr lang="pt-BR" smtClean="0"/>
              <a:t>29/07/2020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304046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t-BR"/>
              <a:t>Clique para editar o título Mestre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D7EB447-FB6A-4B1D-87D8-44DCD9455863}" type="datetimeFigureOut">
              <a:rPr lang="pt-BR" smtClean="0"/>
              <a:t>29/07/2020</a:t>
            </a:fld>
            <a:endParaRPr lang="pt-B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pt-BR"/>
          </a:p>
        </p:txBody>
      </p:sp>
      <p:sp>
        <p:nvSpPr>
          <p:cNvPr id="6" name="Slide Number Placeholder 5"/>
          <p:cNvSpPr>
            <a:spLocks noGrp="1"/>
          </p:cNvSpPr>
          <p:nvPr>
            <p:ph type="sldNum" sz="quarter" idx="12"/>
          </p:nvPr>
        </p:nvSpPr>
        <p:spPr>
          <a:xfrm>
            <a:off x="8604504" y="5211060"/>
            <a:ext cx="2112264" cy="228600"/>
          </a:xfrm>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38812221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D7EB447-FB6A-4B1D-87D8-44DCD9455863}" type="datetimeFigureOut">
              <a:rPr lang="pt-BR" smtClean="0"/>
              <a:t>29/07/2020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88563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D7EB447-FB6A-4B1D-87D8-44DCD9455863}" type="datetimeFigureOut">
              <a:rPr lang="pt-BR" smtClean="0"/>
              <a:t>29/07/2020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278728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D7EB447-FB6A-4B1D-87D8-44DCD9455863}" type="datetimeFigureOut">
              <a:rPr lang="pt-BR" smtClean="0"/>
              <a:t>29/07/2020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267492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EB447-FB6A-4B1D-87D8-44DCD9455863}" type="datetimeFigureOut">
              <a:rPr lang="pt-BR" smtClean="0"/>
              <a:t>29/07/2020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6FE80C0-0C88-493B-91CD-259DB7DB4F1A}" type="slidenum">
              <a:rPr lang="pt-BR" smtClean="0"/>
              <a:t>‹nº›</a:t>
            </a:fld>
            <a:endParaRPr lang="pt-BR"/>
          </a:p>
        </p:txBody>
      </p:sp>
    </p:spTree>
    <p:extLst>
      <p:ext uri="{BB962C8B-B14F-4D97-AF65-F5344CB8AC3E}">
        <p14:creationId xmlns:p14="http://schemas.microsoft.com/office/powerpoint/2010/main" val="257093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t-BR"/>
              <a:t>Clique para editar o título Mestre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8" name="Date Placeholder 7"/>
          <p:cNvSpPr>
            <a:spLocks noGrp="1"/>
          </p:cNvSpPr>
          <p:nvPr>
            <p:ph type="dt" sz="half" idx="10"/>
          </p:nvPr>
        </p:nvSpPr>
        <p:spPr/>
        <p:txBody>
          <a:bodyPr/>
          <a:lstStyle/>
          <a:p>
            <a:fld id="{BD7EB447-FB6A-4B1D-87D8-44DCD9455863}" type="datetimeFigureOut">
              <a:rPr lang="pt-BR" smtClean="0"/>
              <a:t>29/07/2020</a:t>
            </a:fld>
            <a:endParaRPr lang="pt-BR"/>
          </a:p>
        </p:txBody>
      </p:sp>
      <p:sp>
        <p:nvSpPr>
          <p:cNvPr id="9" name="Footer Placeholder 8"/>
          <p:cNvSpPr>
            <a:spLocks noGrp="1"/>
          </p:cNvSpPr>
          <p:nvPr>
            <p:ph type="ftr" sz="quarter" idx="11"/>
          </p:nvPr>
        </p:nvSpPr>
        <p:spPr/>
        <p:txBody>
          <a:bodyPr/>
          <a:lstStyle>
            <a:lvl1pPr algn="r">
              <a:defRPr/>
            </a:lvl1pPr>
          </a:lstStyle>
          <a:p>
            <a:endParaRPr lang="pt-B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6FE80C0-0C88-493B-91CD-259DB7DB4F1A}" type="slidenum">
              <a:rPr lang="pt-BR" smtClean="0"/>
              <a:t>‹nº›</a:t>
            </a:fld>
            <a:endParaRPr lang="pt-B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736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D7EB447-FB6A-4B1D-87D8-44DCD9455863}" type="datetimeFigureOut">
              <a:rPr lang="pt-BR" smtClean="0"/>
              <a:t>29/07/2020</a:t>
            </a:fld>
            <a:endParaRPr lang="pt-B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pt-B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6FE80C0-0C88-493B-91CD-259DB7DB4F1A}" type="slidenum">
              <a:rPr lang="pt-BR" smtClean="0"/>
              <a:t>‹nº›</a:t>
            </a:fld>
            <a:endParaRPr lang="pt-B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6332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D7EB447-FB6A-4B1D-87D8-44DCD9455863}" type="datetimeFigureOut">
              <a:rPr lang="pt-BR" smtClean="0"/>
              <a:t>29/07/2020</a:t>
            </a:fld>
            <a:endParaRPr lang="pt-B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pt-B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E80C0-0C88-493B-91CD-259DB7DB4F1A}" type="slidenum">
              <a:rPr lang="pt-BR" smtClean="0"/>
              <a:t>‹nº›</a:t>
            </a:fld>
            <a:endParaRPr lang="pt-BR"/>
          </a:p>
        </p:txBody>
      </p:sp>
    </p:spTree>
    <p:extLst>
      <p:ext uri="{BB962C8B-B14F-4D97-AF65-F5344CB8AC3E}">
        <p14:creationId xmlns:p14="http://schemas.microsoft.com/office/powerpoint/2010/main" val="324658075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635422-8163-44ED-A6DB-C04CA16E3D35}"/>
              </a:ext>
            </a:extLst>
          </p:cNvPr>
          <p:cNvSpPr>
            <a:spLocks noGrp="1"/>
          </p:cNvSpPr>
          <p:nvPr>
            <p:ph type="ctrTitle"/>
          </p:nvPr>
        </p:nvSpPr>
        <p:spPr/>
        <p:txBody>
          <a:bodyPr>
            <a:normAutofit fontScale="90000"/>
          </a:bodyPr>
          <a:lstStyle/>
          <a:p>
            <a:r>
              <a:rPr lang="pt-BR" dirty="0"/>
              <a:t>As mulheres &amp; a legislação eleitoral </a:t>
            </a:r>
          </a:p>
        </p:txBody>
      </p:sp>
      <p:sp>
        <p:nvSpPr>
          <p:cNvPr id="3" name="Subtítulo 2">
            <a:extLst>
              <a:ext uri="{FF2B5EF4-FFF2-40B4-BE49-F238E27FC236}">
                <a16:creationId xmlns:a16="http://schemas.microsoft.com/office/drawing/2014/main" id="{F3CD70D2-D419-4AB4-BE74-D9E6913C2159}"/>
              </a:ext>
            </a:extLst>
          </p:cNvPr>
          <p:cNvSpPr>
            <a:spLocks noGrp="1"/>
          </p:cNvSpPr>
          <p:nvPr>
            <p:ph type="subTitle" idx="1"/>
          </p:nvPr>
        </p:nvSpPr>
        <p:spPr/>
        <p:txBody>
          <a:bodyPr>
            <a:normAutofit fontScale="47500" lnSpcReduction="20000"/>
          </a:bodyPr>
          <a:lstStyle/>
          <a:p>
            <a:endParaRPr lang="pt-BR" dirty="0"/>
          </a:p>
          <a:p>
            <a:r>
              <a:rPr lang="pt-BR" sz="2400" dirty="0"/>
              <a:t>Curso online – módulo 2</a:t>
            </a:r>
            <a:br>
              <a:rPr lang="pt-BR" dirty="0"/>
            </a:br>
            <a:r>
              <a:rPr lang="pt-BR" dirty="0"/>
              <a:t>						</a:t>
            </a:r>
          </a:p>
        </p:txBody>
      </p:sp>
      <p:pic>
        <p:nvPicPr>
          <p:cNvPr id="5" name="Imagem 4">
            <a:extLst>
              <a:ext uri="{FF2B5EF4-FFF2-40B4-BE49-F238E27FC236}">
                <a16:creationId xmlns:a16="http://schemas.microsoft.com/office/drawing/2014/main" id="{A2D79702-BF51-407C-9559-C07AAB6F87AC}"/>
              </a:ext>
            </a:extLst>
          </p:cNvPr>
          <p:cNvPicPr>
            <a:picLocks noChangeAspect="1"/>
          </p:cNvPicPr>
          <p:nvPr/>
        </p:nvPicPr>
        <p:blipFill>
          <a:blip r:embed="rId2"/>
          <a:stretch>
            <a:fillRect/>
          </a:stretch>
        </p:blipFill>
        <p:spPr>
          <a:xfrm>
            <a:off x="1524001" y="3602038"/>
            <a:ext cx="1719262" cy="1713881"/>
          </a:xfrm>
          <a:prstGeom prst="rect">
            <a:avLst/>
          </a:prstGeom>
        </p:spPr>
      </p:pic>
      <p:pic>
        <p:nvPicPr>
          <p:cNvPr id="7" name="Imagem 6">
            <a:extLst>
              <a:ext uri="{FF2B5EF4-FFF2-40B4-BE49-F238E27FC236}">
                <a16:creationId xmlns:a16="http://schemas.microsoft.com/office/drawing/2014/main" id="{34DF4313-B7FC-4B3D-B11C-EC284B8B138C}"/>
              </a:ext>
            </a:extLst>
          </p:cNvPr>
          <p:cNvPicPr>
            <a:picLocks noChangeAspect="1"/>
          </p:cNvPicPr>
          <p:nvPr/>
        </p:nvPicPr>
        <p:blipFill>
          <a:blip r:embed="rId3"/>
          <a:stretch>
            <a:fillRect/>
          </a:stretch>
        </p:blipFill>
        <p:spPr>
          <a:xfrm>
            <a:off x="8558035" y="3660157"/>
            <a:ext cx="1459867" cy="1469056"/>
          </a:xfrm>
          <a:prstGeom prst="rect">
            <a:avLst/>
          </a:prstGeom>
        </p:spPr>
      </p:pic>
    </p:spTree>
    <p:extLst>
      <p:ext uri="{BB962C8B-B14F-4D97-AF65-F5344CB8AC3E}">
        <p14:creationId xmlns:p14="http://schemas.microsoft.com/office/powerpoint/2010/main" val="371171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FF3401-A980-4167-A3B8-626072F1FECA}"/>
              </a:ext>
            </a:extLst>
          </p:cNvPr>
          <p:cNvSpPr>
            <a:spLocks noGrp="1"/>
          </p:cNvSpPr>
          <p:nvPr>
            <p:ph type="title"/>
          </p:nvPr>
        </p:nvSpPr>
        <p:spPr/>
        <p:txBody>
          <a:bodyPr/>
          <a:lstStyle/>
          <a:p>
            <a:pPr marL="1080000" algn="ctr"/>
            <a:r>
              <a:rPr lang="pt-BR" b="1" dirty="0">
                <a:solidFill>
                  <a:schemeClr val="tx1"/>
                </a:solidFill>
              </a:rPr>
              <a:t>E qual o limite de gastos?</a:t>
            </a:r>
          </a:p>
        </p:txBody>
      </p:sp>
      <p:sp>
        <p:nvSpPr>
          <p:cNvPr id="3" name="Espaço Reservado para Conteúdo 2">
            <a:extLst>
              <a:ext uri="{FF2B5EF4-FFF2-40B4-BE49-F238E27FC236}">
                <a16:creationId xmlns:a16="http://schemas.microsoft.com/office/drawing/2014/main" id="{C608AB88-F48D-4EF2-B37F-F9D05039273A}"/>
              </a:ext>
            </a:extLst>
          </p:cNvPr>
          <p:cNvSpPr>
            <a:spLocks noGrp="1"/>
          </p:cNvSpPr>
          <p:nvPr>
            <p:ph idx="1"/>
          </p:nvPr>
        </p:nvSpPr>
        <p:spPr/>
        <p:txBody>
          <a:bodyPr>
            <a:normAutofit/>
          </a:bodyPr>
          <a:lstStyle/>
          <a:p>
            <a:pPr marL="0" indent="0">
              <a:buNone/>
            </a:pPr>
            <a:r>
              <a:rPr lang="pt-BR" dirty="0">
                <a:solidFill>
                  <a:schemeClr val="tx1">
                    <a:lumMod val="65000"/>
                    <a:lumOff val="35000"/>
                  </a:schemeClr>
                </a:solidFill>
              </a:rPr>
              <a:t>Os limites de gastos para cada candidatura por município serão divulgado pelo Tribunal Superior Eleitoral até o dia 31/08/2020.</a:t>
            </a:r>
          </a:p>
          <a:p>
            <a:pPr marL="0" indent="0">
              <a:buNone/>
            </a:pPr>
            <a:r>
              <a:rPr lang="pt-BR" dirty="0">
                <a:solidFill>
                  <a:schemeClr val="tx1">
                    <a:lumMod val="65000"/>
                    <a:lumOff val="35000"/>
                  </a:schemeClr>
                </a:solidFill>
              </a:rPr>
              <a:t>Esses limites compreendem todos os gastos realizados pelo candidato e os efetuados por partido </a:t>
            </a:r>
            <a:r>
              <a:rPr lang="pt-BR" dirty="0">
                <a:solidFill>
                  <a:schemeClr val="tx1">
                    <a:lumMod val="75000"/>
                    <a:lumOff val="25000"/>
                  </a:schemeClr>
                </a:solidFill>
              </a:rPr>
              <a:t>que</a:t>
            </a:r>
            <a:r>
              <a:rPr lang="pt-BR" dirty="0">
                <a:solidFill>
                  <a:schemeClr val="tx1">
                    <a:lumMod val="65000"/>
                    <a:lumOff val="35000"/>
                  </a:schemeClr>
                </a:solidFill>
              </a:rPr>
              <a:t> possam ser individualizados, incluindo:</a:t>
            </a:r>
          </a:p>
          <a:p>
            <a:pPr marL="360000">
              <a:buFont typeface="Wingdings" panose="05000000000000000000" pitchFamily="2" charset="2"/>
              <a:buChar char="ü"/>
            </a:pPr>
            <a:r>
              <a:rPr lang="pt-BR" dirty="0">
                <a:solidFill>
                  <a:schemeClr val="tx1">
                    <a:lumMod val="65000"/>
                    <a:lumOff val="35000"/>
                  </a:schemeClr>
                </a:solidFill>
              </a:rPr>
              <a:t>Os gastos de campanha contratados pelos candidatos;</a:t>
            </a:r>
          </a:p>
          <a:p>
            <a:pPr marL="360000">
              <a:buFont typeface="Wingdings" panose="05000000000000000000" pitchFamily="2" charset="2"/>
              <a:buChar char="ü"/>
            </a:pPr>
            <a:r>
              <a:rPr lang="pt-BR" dirty="0">
                <a:solidFill>
                  <a:schemeClr val="tx1">
                    <a:lumMod val="65000"/>
                    <a:lumOff val="35000"/>
                  </a:schemeClr>
                </a:solidFill>
              </a:rPr>
              <a:t>As transferências financeiras efetuadas para outros partidos políticos ou outros candidatos;</a:t>
            </a:r>
          </a:p>
          <a:p>
            <a:pPr marL="360000">
              <a:buFont typeface="Wingdings" panose="05000000000000000000" pitchFamily="2" charset="2"/>
              <a:buChar char="ü"/>
            </a:pPr>
            <a:r>
              <a:rPr lang="pt-BR" dirty="0">
                <a:solidFill>
                  <a:schemeClr val="tx1">
                    <a:lumMod val="65000"/>
                    <a:lumOff val="35000"/>
                  </a:schemeClr>
                </a:solidFill>
              </a:rPr>
              <a:t>As doações estimáveis em dinheiro recebidas.</a:t>
            </a:r>
          </a:p>
          <a:p>
            <a:pPr marL="177120" indent="0">
              <a:buNone/>
            </a:pPr>
            <a:r>
              <a:rPr lang="pt-BR" dirty="0">
                <a:solidFill>
                  <a:schemeClr val="tx1">
                    <a:lumMod val="65000"/>
                    <a:lumOff val="35000"/>
                  </a:schemeClr>
                </a:solidFill>
              </a:rPr>
              <a:t>Atenção - Não estão sujeitos ao limite os gastos relativos à contratação de advogados e contadores</a:t>
            </a:r>
          </a:p>
        </p:txBody>
      </p:sp>
      <p:pic>
        <p:nvPicPr>
          <p:cNvPr id="5" name="Imagem 4">
            <a:extLst>
              <a:ext uri="{FF2B5EF4-FFF2-40B4-BE49-F238E27FC236}">
                <a16:creationId xmlns:a16="http://schemas.microsoft.com/office/drawing/2014/main" id="{0BC27F58-ACBA-4A00-9D2B-0403ADBA4625}"/>
              </a:ext>
            </a:extLst>
          </p:cNvPr>
          <p:cNvPicPr>
            <a:picLocks noChangeAspect="1"/>
          </p:cNvPicPr>
          <p:nvPr/>
        </p:nvPicPr>
        <p:blipFill>
          <a:blip r:embed="rId2"/>
          <a:stretch>
            <a:fillRect/>
          </a:stretch>
        </p:blipFill>
        <p:spPr>
          <a:xfrm>
            <a:off x="1066800" y="677974"/>
            <a:ext cx="1262064" cy="1321262"/>
          </a:xfrm>
          <a:prstGeom prst="rect">
            <a:avLst/>
          </a:prstGeom>
        </p:spPr>
      </p:pic>
    </p:spTree>
    <p:extLst>
      <p:ext uri="{BB962C8B-B14F-4D97-AF65-F5344CB8AC3E}">
        <p14:creationId xmlns:p14="http://schemas.microsoft.com/office/powerpoint/2010/main" val="299438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C59CC9-BEE2-432C-AFD5-D15EC234B3D9}"/>
              </a:ext>
            </a:extLst>
          </p:cNvPr>
          <p:cNvSpPr>
            <a:spLocks noGrp="1"/>
          </p:cNvSpPr>
          <p:nvPr>
            <p:ph type="title"/>
          </p:nvPr>
        </p:nvSpPr>
        <p:spPr/>
        <p:txBody>
          <a:bodyPr/>
          <a:lstStyle/>
          <a:p>
            <a:pPr marL="1080000" algn="ctr"/>
            <a:r>
              <a:rPr lang="pt-BR" b="1" dirty="0">
                <a:solidFill>
                  <a:schemeClr val="tx1"/>
                </a:solidFill>
              </a:rPr>
              <a:t>Limite de gastos por item</a:t>
            </a:r>
          </a:p>
        </p:txBody>
      </p:sp>
      <p:sp>
        <p:nvSpPr>
          <p:cNvPr id="3" name="Espaço Reservado para Conteúdo 2">
            <a:extLst>
              <a:ext uri="{FF2B5EF4-FFF2-40B4-BE49-F238E27FC236}">
                <a16:creationId xmlns:a16="http://schemas.microsoft.com/office/drawing/2014/main" id="{7A98A6F4-6A70-4A8E-AAF9-2FEE35348F35}"/>
              </a:ext>
            </a:extLst>
          </p:cNvPr>
          <p:cNvSpPr>
            <a:spLocks noGrp="1"/>
          </p:cNvSpPr>
          <p:nvPr>
            <p:ph idx="1"/>
          </p:nvPr>
        </p:nvSpPr>
        <p:spPr/>
        <p:txBody>
          <a:bodyPr/>
          <a:lstStyle/>
          <a:p>
            <a:pPr>
              <a:buFont typeface="Wingdings" panose="05000000000000000000" pitchFamily="2" charset="2"/>
              <a:buChar char="ü"/>
            </a:pPr>
            <a:r>
              <a:rPr lang="pt-BR" dirty="0"/>
              <a:t> </a:t>
            </a:r>
            <a:r>
              <a:rPr lang="pt-BR" b="1" dirty="0">
                <a:solidFill>
                  <a:schemeClr val="tx1">
                    <a:lumMod val="65000"/>
                    <a:lumOff val="35000"/>
                  </a:schemeClr>
                </a:solidFill>
              </a:rPr>
              <a:t>Pessoal: </a:t>
            </a:r>
            <a:r>
              <a:rPr lang="pt-BR" dirty="0">
                <a:solidFill>
                  <a:schemeClr val="tx1">
                    <a:lumMod val="65000"/>
                    <a:lumOff val="35000"/>
                  </a:schemeClr>
                </a:solidFill>
              </a:rPr>
              <a:t>1% (um por cento) do eleitorado em municípios com até trinta mil eleitores. Nos demais municípios e no Distrito Federal, corresponderá ao número máximo apurado no item anterior, acrescido de uma contratação para cada mil eleitores que excederem o número de trinta mil;</a:t>
            </a:r>
          </a:p>
          <a:p>
            <a:pPr>
              <a:buFont typeface="Wingdings" panose="05000000000000000000" pitchFamily="2" charset="2"/>
              <a:buChar char="ü"/>
            </a:pPr>
            <a:r>
              <a:rPr lang="pt-BR" b="1" dirty="0">
                <a:solidFill>
                  <a:schemeClr val="tx1">
                    <a:lumMod val="65000"/>
                    <a:lumOff val="35000"/>
                  </a:schemeClr>
                </a:solidFill>
              </a:rPr>
              <a:t>Alimentação: </a:t>
            </a:r>
            <a:r>
              <a:rPr lang="pt-BR" dirty="0">
                <a:solidFill>
                  <a:schemeClr val="tx1">
                    <a:lumMod val="75000"/>
                    <a:lumOff val="25000"/>
                  </a:schemeClr>
                </a:solidFill>
              </a:rPr>
              <a:t>Alimentação</a:t>
            </a:r>
            <a:r>
              <a:rPr lang="pt-BR" dirty="0">
                <a:solidFill>
                  <a:schemeClr val="tx1">
                    <a:lumMod val="65000"/>
                    <a:lumOff val="35000"/>
                  </a:schemeClr>
                </a:solidFill>
              </a:rPr>
              <a:t> do pessoal que presta serviços às candidaturas ou aos comitês de campanha: 10% (dez por cento) do total dos gastos de campanha;</a:t>
            </a:r>
          </a:p>
          <a:p>
            <a:pPr>
              <a:buFont typeface="Wingdings" panose="05000000000000000000" pitchFamily="2" charset="2"/>
              <a:buChar char="ü"/>
            </a:pPr>
            <a:r>
              <a:rPr lang="pt-BR" b="1" dirty="0">
                <a:solidFill>
                  <a:schemeClr val="tx1">
                    <a:lumMod val="65000"/>
                    <a:lumOff val="35000"/>
                  </a:schemeClr>
                </a:solidFill>
              </a:rPr>
              <a:t>Veículos: </a:t>
            </a:r>
            <a:r>
              <a:rPr lang="pt-BR" dirty="0">
                <a:solidFill>
                  <a:schemeClr val="tx1">
                    <a:lumMod val="65000"/>
                    <a:lumOff val="35000"/>
                  </a:schemeClr>
                </a:solidFill>
              </a:rPr>
              <a:t>Aluguel de veículos automotores: 20% (vinte por cento) do total dos gastos da campanha;</a:t>
            </a:r>
          </a:p>
          <a:p>
            <a:pPr>
              <a:buFont typeface="Wingdings" panose="05000000000000000000" pitchFamily="2" charset="2"/>
              <a:buChar char="ü"/>
            </a:pPr>
            <a:r>
              <a:rPr lang="pt-BR" b="1" dirty="0">
                <a:solidFill>
                  <a:schemeClr val="tx1">
                    <a:lumMod val="65000"/>
                    <a:lumOff val="35000"/>
                  </a:schemeClr>
                </a:solidFill>
              </a:rPr>
              <a:t>Fundo de caixa: </a:t>
            </a:r>
            <a:r>
              <a:rPr lang="pt-BR" dirty="0">
                <a:solidFill>
                  <a:schemeClr val="tx1">
                    <a:lumMod val="65000"/>
                    <a:lumOff val="35000"/>
                  </a:schemeClr>
                </a:solidFill>
              </a:rPr>
              <a:t>As reservas em dinheiro vivo para pequenas despesas terão um saldo máximo de R$ 2 mil (dois mil reais). Esse dinheiro deverá ter passado pela conta bancária específica do/a candidato/a. Na soma total, não poderá exceder 2% (dois por cento) do limite estabelecido para sua candidatura.</a:t>
            </a:r>
          </a:p>
        </p:txBody>
      </p:sp>
      <p:pic>
        <p:nvPicPr>
          <p:cNvPr id="5" name="Imagem 4">
            <a:extLst>
              <a:ext uri="{FF2B5EF4-FFF2-40B4-BE49-F238E27FC236}">
                <a16:creationId xmlns:a16="http://schemas.microsoft.com/office/drawing/2014/main" id="{BAAC4227-FAE4-4E03-AEA2-44E08363866F}"/>
              </a:ext>
            </a:extLst>
          </p:cNvPr>
          <p:cNvPicPr>
            <a:picLocks noChangeAspect="1"/>
          </p:cNvPicPr>
          <p:nvPr/>
        </p:nvPicPr>
        <p:blipFill>
          <a:blip r:embed="rId2"/>
          <a:stretch>
            <a:fillRect/>
          </a:stretch>
        </p:blipFill>
        <p:spPr>
          <a:xfrm>
            <a:off x="1066799" y="677974"/>
            <a:ext cx="1276351" cy="1336220"/>
          </a:xfrm>
          <a:prstGeom prst="rect">
            <a:avLst/>
          </a:prstGeom>
        </p:spPr>
      </p:pic>
    </p:spTree>
    <p:extLst>
      <p:ext uri="{BB962C8B-B14F-4D97-AF65-F5344CB8AC3E}">
        <p14:creationId xmlns:p14="http://schemas.microsoft.com/office/powerpoint/2010/main" val="2187255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E92590BA-0124-4BC2-A4BE-E6972E2CCE13}"/>
              </a:ext>
            </a:extLst>
          </p:cNvPr>
          <p:cNvSpPr txBox="1"/>
          <p:nvPr/>
        </p:nvSpPr>
        <p:spPr>
          <a:xfrm>
            <a:off x="2745581" y="1028700"/>
            <a:ext cx="6700837" cy="5016758"/>
          </a:xfrm>
          <a:prstGeom prst="rect">
            <a:avLst/>
          </a:prstGeom>
          <a:noFill/>
        </p:spPr>
        <p:txBody>
          <a:bodyPr wrap="square">
            <a:spAutoFit/>
          </a:bodyPr>
          <a:lstStyle/>
          <a:p>
            <a:pPr algn="ctr"/>
            <a:r>
              <a:rPr lang="pt-BR" sz="3200" b="1" i="0" dirty="0">
                <a:effectLst/>
              </a:rPr>
              <a:t>ATENÇÃO! </a:t>
            </a:r>
          </a:p>
          <a:p>
            <a:pPr algn="ctr"/>
            <a:r>
              <a:rPr lang="pt-BR" sz="3200" dirty="0">
                <a:solidFill>
                  <a:srgbClr val="6B6B6B"/>
                </a:solidFill>
              </a:rPr>
              <a:t>G</a:t>
            </a:r>
            <a:r>
              <a:rPr lang="pt-BR" sz="3200" b="0" i="0" dirty="0">
                <a:solidFill>
                  <a:srgbClr val="6B6B6B"/>
                </a:solidFill>
                <a:effectLst/>
              </a:rPr>
              <a:t>astar recursos além dos limites estabelecidos sujeita os responsáveis ao pagamento de multa no valor equivalente a 100% (cem por cento) da quantia que exceder o limite estabelecido e pode ensejar a cassação do mandato e deixar a candidata inelegível</a:t>
            </a:r>
            <a:endParaRPr lang="pt-BR" sz="3200" dirty="0"/>
          </a:p>
        </p:txBody>
      </p:sp>
      <p:pic>
        <p:nvPicPr>
          <p:cNvPr id="7" name="Imagem 6">
            <a:extLst>
              <a:ext uri="{FF2B5EF4-FFF2-40B4-BE49-F238E27FC236}">
                <a16:creationId xmlns:a16="http://schemas.microsoft.com/office/drawing/2014/main" id="{1A8B9BD1-8E76-4EA2-AFA3-107DDE5F9186}"/>
              </a:ext>
            </a:extLst>
          </p:cNvPr>
          <p:cNvPicPr>
            <a:picLocks noChangeAspect="1"/>
          </p:cNvPicPr>
          <p:nvPr/>
        </p:nvPicPr>
        <p:blipFill>
          <a:blip r:embed="rId2"/>
          <a:stretch>
            <a:fillRect/>
          </a:stretch>
        </p:blipFill>
        <p:spPr>
          <a:xfrm>
            <a:off x="1223961" y="1657350"/>
            <a:ext cx="1333501" cy="1396050"/>
          </a:xfrm>
          <a:prstGeom prst="rect">
            <a:avLst/>
          </a:prstGeom>
        </p:spPr>
      </p:pic>
      <p:pic>
        <p:nvPicPr>
          <p:cNvPr id="9" name="Imagem 8">
            <a:extLst>
              <a:ext uri="{FF2B5EF4-FFF2-40B4-BE49-F238E27FC236}">
                <a16:creationId xmlns:a16="http://schemas.microsoft.com/office/drawing/2014/main" id="{4BA9B775-DFAA-4170-B5A9-B0DBA44B794E}"/>
              </a:ext>
            </a:extLst>
          </p:cNvPr>
          <p:cNvPicPr>
            <a:picLocks noChangeAspect="1"/>
          </p:cNvPicPr>
          <p:nvPr/>
        </p:nvPicPr>
        <p:blipFill>
          <a:blip r:embed="rId3"/>
          <a:stretch>
            <a:fillRect/>
          </a:stretch>
        </p:blipFill>
        <p:spPr>
          <a:xfrm>
            <a:off x="9691691" y="4414424"/>
            <a:ext cx="1266825" cy="1274799"/>
          </a:xfrm>
          <a:prstGeom prst="rect">
            <a:avLst/>
          </a:prstGeom>
        </p:spPr>
      </p:pic>
    </p:spTree>
    <p:extLst>
      <p:ext uri="{BB962C8B-B14F-4D97-AF65-F5344CB8AC3E}">
        <p14:creationId xmlns:p14="http://schemas.microsoft.com/office/powerpoint/2010/main" val="2931528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88508-2BF2-4F51-831B-08702A416EB4}"/>
              </a:ext>
            </a:extLst>
          </p:cNvPr>
          <p:cNvSpPr>
            <a:spLocks noGrp="1"/>
          </p:cNvSpPr>
          <p:nvPr>
            <p:ph type="title"/>
          </p:nvPr>
        </p:nvSpPr>
        <p:spPr/>
        <p:txBody>
          <a:bodyPr>
            <a:normAutofit fontScale="90000"/>
          </a:bodyPr>
          <a:lstStyle/>
          <a:p>
            <a:pPr marL="1080000" algn="ctr"/>
            <a:br>
              <a:rPr lang="pt-BR" sz="4400" b="1" dirty="0">
                <a:solidFill>
                  <a:schemeClr val="tx1"/>
                </a:solidFill>
                <a:ea typeface="Times New Roman" panose="02020603050405020304" pitchFamily="18" charset="0"/>
              </a:rPr>
            </a:br>
            <a:r>
              <a:rPr lang="pt-BR" sz="4400" b="1" dirty="0">
                <a:solidFill>
                  <a:schemeClr val="tx1"/>
                </a:solidFill>
                <a:ea typeface="Times New Roman" panose="02020603050405020304" pitchFamily="18" charset="0"/>
              </a:rPr>
              <a:t> </a:t>
            </a:r>
            <a:r>
              <a:rPr lang="pt-BR" sz="4000" b="1" dirty="0">
                <a:solidFill>
                  <a:schemeClr val="tx1"/>
                </a:solidFill>
                <a:ea typeface="Times New Roman" panose="02020603050405020304" pitchFamily="18" charset="0"/>
              </a:rPr>
              <a:t>Com o que é permitido gastar?</a:t>
            </a:r>
            <a:br>
              <a:rPr lang="pt-BR" sz="3600" dirty="0">
                <a:solidFill>
                  <a:schemeClr val="accent1"/>
                </a:solidFill>
                <a:latin typeface="Corbel Light" panose="020B0303020204020204" pitchFamily="34" charset="0"/>
                <a:ea typeface="Calibri" panose="020F0502020204030204" pitchFamily="34" charset="0"/>
              </a:rPr>
            </a:br>
            <a:endParaRPr lang="pt-BR" sz="3600" dirty="0"/>
          </a:p>
        </p:txBody>
      </p:sp>
      <p:sp>
        <p:nvSpPr>
          <p:cNvPr id="3" name="Espaço Reservado para Conteúdo 2">
            <a:extLst>
              <a:ext uri="{FF2B5EF4-FFF2-40B4-BE49-F238E27FC236}">
                <a16:creationId xmlns:a16="http://schemas.microsoft.com/office/drawing/2014/main" id="{995A22C1-119E-43B4-87AB-1A8D875CBD4B}"/>
              </a:ext>
            </a:extLst>
          </p:cNvPr>
          <p:cNvSpPr>
            <a:spLocks noGrp="1"/>
          </p:cNvSpPr>
          <p:nvPr>
            <p:ph idx="1"/>
          </p:nvPr>
        </p:nvSpPr>
        <p:spPr/>
        <p:txBody>
          <a:bodyPr>
            <a:normAutofit/>
          </a:bodyPr>
          <a:lstStyle/>
          <a:p>
            <a:pPr algn="just">
              <a:buFont typeface="Wingdings" panose="05000000000000000000" pitchFamily="2" charset="2"/>
              <a:buChar char="ü"/>
            </a:pPr>
            <a:r>
              <a:rPr lang="pt-BR" dirty="0">
                <a:solidFill>
                  <a:schemeClr val="tx1">
                    <a:lumMod val="65000"/>
                    <a:lumOff val="35000"/>
                  </a:schemeClr>
                </a:solidFill>
              </a:rPr>
              <a:t>Doação para candidaturas proporcionais no caso de campanha majoritária</a:t>
            </a:r>
          </a:p>
          <a:p>
            <a:pPr algn="just">
              <a:buFont typeface="Wingdings" panose="05000000000000000000" pitchFamily="2" charset="2"/>
              <a:buChar char="ü"/>
            </a:pPr>
            <a:r>
              <a:rPr lang="pt-BR" dirty="0">
                <a:solidFill>
                  <a:schemeClr val="tx1">
                    <a:lumMod val="65000"/>
                    <a:lumOff val="35000"/>
                  </a:schemeClr>
                </a:solidFill>
              </a:rPr>
              <a:t>Materiais impressos de qualquer natureza;</a:t>
            </a:r>
          </a:p>
          <a:p>
            <a:pPr algn="just">
              <a:buFont typeface="Wingdings" panose="05000000000000000000" pitchFamily="2" charset="2"/>
              <a:buChar char="ü"/>
            </a:pPr>
            <a:r>
              <a:rPr lang="pt-BR" dirty="0">
                <a:solidFill>
                  <a:schemeClr val="tx1">
                    <a:lumMod val="65000"/>
                    <a:lumOff val="35000"/>
                  </a:schemeClr>
                </a:solidFill>
              </a:rPr>
              <a:t>Anúncios em jornais; </a:t>
            </a:r>
          </a:p>
          <a:p>
            <a:pPr algn="just">
              <a:buFont typeface="Wingdings" panose="05000000000000000000" pitchFamily="2" charset="2"/>
              <a:buChar char="ü"/>
            </a:pPr>
            <a:r>
              <a:rPr lang="pt-BR" dirty="0">
                <a:solidFill>
                  <a:schemeClr val="tx1">
                    <a:lumMod val="65000"/>
                    <a:lumOff val="35000"/>
                  </a:schemeClr>
                </a:solidFill>
              </a:rPr>
              <a:t>Locação de espaços para realização de eventos e para instalação de comitê;</a:t>
            </a:r>
          </a:p>
          <a:p>
            <a:pPr algn="just">
              <a:buFont typeface="Wingdings" panose="05000000000000000000" pitchFamily="2" charset="2"/>
              <a:buChar char="ü"/>
            </a:pPr>
            <a:r>
              <a:rPr lang="pt-BR" dirty="0">
                <a:solidFill>
                  <a:schemeClr val="tx1">
                    <a:lumMod val="65000"/>
                    <a:lumOff val="35000"/>
                  </a:schemeClr>
                </a:solidFill>
              </a:rPr>
              <a:t>Locação de veículos e combustível, incluindo carros de som; </a:t>
            </a:r>
          </a:p>
          <a:p>
            <a:pPr algn="just">
              <a:buFont typeface="Wingdings" panose="05000000000000000000" pitchFamily="2" charset="2"/>
              <a:buChar char="ü"/>
            </a:pPr>
            <a:r>
              <a:rPr lang="pt-BR" dirty="0">
                <a:solidFill>
                  <a:schemeClr val="tx1">
                    <a:lumMod val="65000"/>
                    <a:lumOff val="35000"/>
                  </a:schemeClr>
                </a:solidFill>
              </a:rPr>
              <a:t>Correspondências e despesas postais;</a:t>
            </a:r>
          </a:p>
          <a:p>
            <a:pPr algn="just">
              <a:buFont typeface="Wingdings" panose="05000000000000000000" pitchFamily="2" charset="2"/>
              <a:buChar char="ü"/>
            </a:pPr>
            <a:r>
              <a:rPr lang="pt-BR" dirty="0">
                <a:solidFill>
                  <a:schemeClr val="tx1">
                    <a:lumMod val="65000"/>
                    <a:lumOff val="35000"/>
                  </a:schemeClr>
                </a:solidFill>
              </a:rPr>
              <a:t>Impulsionamento de redes sociais;</a:t>
            </a:r>
          </a:p>
          <a:p>
            <a:pPr algn="just">
              <a:buFont typeface="Wingdings" panose="05000000000000000000" pitchFamily="2" charset="2"/>
              <a:buChar char="ü"/>
            </a:pPr>
            <a:r>
              <a:rPr lang="pt-BR" dirty="0">
                <a:solidFill>
                  <a:schemeClr val="tx1">
                    <a:lumMod val="65000"/>
                    <a:lumOff val="35000"/>
                  </a:schemeClr>
                </a:solidFill>
              </a:rPr>
              <a:t>Produção de programas de rádio, televisão, vídeo ou jingle;</a:t>
            </a:r>
          </a:p>
          <a:p>
            <a:pPr algn="just">
              <a:buFont typeface="Wingdings" panose="05000000000000000000" pitchFamily="2" charset="2"/>
              <a:buChar char="ü"/>
            </a:pPr>
            <a:r>
              <a:rPr lang="pt-BR" dirty="0">
                <a:solidFill>
                  <a:schemeClr val="tx1">
                    <a:lumMod val="65000"/>
                    <a:lumOff val="35000"/>
                  </a:schemeClr>
                </a:solidFill>
              </a:rPr>
              <a:t>Remuneração de prestadores de serviços;</a:t>
            </a:r>
          </a:p>
          <a:p>
            <a:pPr algn="just">
              <a:buFont typeface="Wingdings" panose="05000000000000000000" pitchFamily="2" charset="2"/>
              <a:buChar char="ü"/>
            </a:pPr>
            <a:r>
              <a:rPr lang="pt-BR" dirty="0">
                <a:solidFill>
                  <a:schemeClr val="tx1">
                    <a:lumMod val="65000"/>
                    <a:lumOff val="35000"/>
                  </a:schemeClr>
                </a:solidFill>
              </a:rPr>
              <a:t>Pagamento de multas eleitorais.</a:t>
            </a:r>
          </a:p>
          <a:p>
            <a:pPr marL="0" indent="0" algn="just">
              <a:buNone/>
            </a:pPr>
            <a:endParaRPr lang="pt-BR" dirty="0">
              <a:solidFill>
                <a:schemeClr val="tx1">
                  <a:lumMod val="50000"/>
                  <a:lumOff val="50000"/>
                </a:schemeClr>
              </a:solidFill>
            </a:endParaRPr>
          </a:p>
          <a:p>
            <a:endParaRPr lang="pt-BR" dirty="0"/>
          </a:p>
        </p:txBody>
      </p:sp>
      <p:pic>
        <p:nvPicPr>
          <p:cNvPr id="5" name="Imagem 4">
            <a:extLst>
              <a:ext uri="{FF2B5EF4-FFF2-40B4-BE49-F238E27FC236}">
                <a16:creationId xmlns:a16="http://schemas.microsoft.com/office/drawing/2014/main" id="{9D8900B8-001A-4864-84C8-25E117872C9B}"/>
              </a:ext>
            </a:extLst>
          </p:cNvPr>
          <p:cNvPicPr>
            <a:picLocks noChangeAspect="1"/>
          </p:cNvPicPr>
          <p:nvPr/>
        </p:nvPicPr>
        <p:blipFill>
          <a:blip r:embed="rId2"/>
          <a:stretch>
            <a:fillRect/>
          </a:stretch>
        </p:blipFill>
        <p:spPr>
          <a:xfrm>
            <a:off x="1066799" y="677974"/>
            <a:ext cx="1333501" cy="1396050"/>
          </a:xfrm>
          <a:prstGeom prst="rect">
            <a:avLst/>
          </a:prstGeom>
        </p:spPr>
      </p:pic>
      <p:pic>
        <p:nvPicPr>
          <p:cNvPr id="7" name="Imagem 6">
            <a:extLst>
              <a:ext uri="{FF2B5EF4-FFF2-40B4-BE49-F238E27FC236}">
                <a16:creationId xmlns:a16="http://schemas.microsoft.com/office/drawing/2014/main" id="{1A4DC235-1682-4EB3-A8FE-46A3781C0A38}"/>
              </a:ext>
            </a:extLst>
          </p:cNvPr>
          <p:cNvPicPr>
            <a:picLocks noChangeAspect="1"/>
          </p:cNvPicPr>
          <p:nvPr/>
        </p:nvPicPr>
        <p:blipFill>
          <a:blip r:embed="rId3"/>
          <a:stretch>
            <a:fillRect/>
          </a:stretch>
        </p:blipFill>
        <p:spPr>
          <a:xfrm>
            <a:off x="9858375" y="4760240"/>
            <a:ext cx="1266825" cy="1274799"/>
          </a:xfrm>
          <a:prstGeom prst="rect">
            <a:avLst/>
          </a:prstGeom>
        </p:spPr>
      </p:pic>
    </p:spTree>
    <p:extLst>
      <p:ext uri="{BB962C8B-B14F-4D97-AF65-F5344CB8AC3E}">
        <p14:creationId xmlns:p14="http://schemas.microsoft.com/office/powerpoint/2010/main" val="1050404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64FB5A-17F4-4643-B6F0-E3F50A7B4E8A}"/>
              </a:ext>
            </a:extLst>
          </p:cNvPr>
          <p:cNvSpPr>
            <a:spLocks noGrp="1"/>
          </p:cNvSpPr>
          <p:nvPr>
            <p:ph type="title"/>
          </p:nvPr>
        </p:nvSpPr>
        <p:spPr/>
        <p:txBody>
          <a:bodyPr>
            <a:normAutofit/>
          </a:bodyPr>
          <a:lstStyle/>
          <a:p>
            <a:pPr marL="1080000" algn="ctr"/>
            <a:r>
              <a:rPr lang="pt-BR" sz="3600" b="1" dirty="0">
                <a:solidFill>
                  <a:schemeClr val="tx1"/>
                </a:solidFill>
              </a:rPr>
              <a:t> E como ocorre a prestação de contas pra Justiça Eleitoral?</a:t>
            </a:r>
          </a:p>
        </p:txBody>
      </p:sp>
      <p:sp>
        <p:nvSpPr>
          <p:cNvPr id="3" name="Espaço Reservado para Conteúdo 2">
            <a:extLst>
              <a:ext uri="{FF2B5EF4-FFF2-40B4-BE49-F238E27FC236}">
                <a16:creationId xmlns:a16="http://schemas.microsoft.com/office/drawing/2014/main" id="{19483F53-C9DA-4D38-8050-F06C051ADC02}"/>
              </a:ext>
            </a:extLst>
          </p:cNvPr>
          <p:cNvSpPr>
            <a:spLocks noGrp="1"/>
          </p:cNvSpPr>
          <p:nvPr>
            <p:ph idx="1"/>
          </p:nvPr>
        </p:nvSpPr>
        <p:spPr/>
        <p:txBody>
          <a:bodyPr>
            <a:normAutofit/>
          </a:bodyPr>
          <a:lstStyle/>
          <a:p>
            <a:pPr marL="0" indent="0" algn="ctr">
              <a:buNone/>
            </a:pPr>
            <a:r>
              <a:rPr lang="pt-BR" dirty="0">
                <a:solidFill>
                  <a:schemeClr val="tx1">
                    <a:lumMod val="65000"/>
                    <a:lumOff val="35000"/>
                  </a:schemeClr>
                </a:solidFill>
              </a:rPr>
              <a:t>Todas as doações financeiras devem ser registradas no Sistema de Prestação de Contas Eleitoral – SPCE é transmitidas à Justiça Eleitoral por meio de relatório financeiro em até 72h após o recebimento.</a:t>
            </a:r>
          </a:p>
          <a:p>
            <a:pPr marL="0" indent="0" algn="ctr">
              <a:buNone/>
            </a:pPr>
            <a:r>
              <a:rPr lang="pt-BR" dirty="0">
                <a:solidFill>
                  <a:schemeClr val="tx1">
                    <a:lumMod val="65000"/>
                    <a:lumOff val="35000"/>
                  </a:schemeClr>
                </a:solidFill>
              </a:rPr>
              <a:t>Até o dia 27 de outubro as candidatas devem transmitir relatório parcial discriminando as transferências do Fundo Partidário e do Fundo Especial de Financiamento de Campanha (FEFC), os recursos financeiros e os estimáveis em dinheiro recebidos, bem como os gastos realizados até o momento.</a:t>
            </a:r>
          </a:p>
          <a:p>
            <a:pPr marL="0" indent="0" algn="ctr">
              <a:buNone/>
            </a:pPr>
            <a:r>
              <a:rPr lang="pt-BR" dirty="0">
                <a:solidFill>
                  <a:schemeClr val="tx1">
                    <a:lumMod val="65000"/>
                    <a:lumOff val="35000"/>
                  </a:schemeClr>
                </a:solidFill>
              </a:rPr>
              <a:t>A prestação de contas final do primeiro e segundo turno devem ser enviadas até o dia 15 de dezembro.</a:t>
            </a:r>
          </a:p>
          <a:p>
            <a:pPr marL="0" indent="0" algn="ctr">
              <a:buNone/>
            </a:pPr>
            <a:r>
              <a:rPr lang="pt-BR" dirty="0">
                <a:solidFill>
                  <a:schemeClr val="tx1">
                    <a:lumMod val="65000"/>
                    <a:lumOff val="35000"/>
                  </a:schemeClr>
                </a:solidFill>
              </a:rPr>
              <a:t>A arrecadação de recursos e a realização de gastos devem ser acompanhadas por profissional habilitado em contabilidade.  Também é obrigatória a constituição de advogado para a prestação de contas.</a:t>
            </a:r>
          </a:p>
          <a:p>
            <a:pPr marL="0" indent="0" algn="ctr">
              <a:buNone/>
            </a:pPr>
            <a:endParaRPr lang="pt-BR" dirty="0">
              <a:solidFill>
                <a:schemeClr val="tx1">
                  <a:lumMod val="65000"/>
                  <a:lumOff val="35000"/>
                </a:schemeClr>
              </a:solidFill>
            </a:endParaRPr>
          </a:p>
        </p:txBody>
      </p:sp>
      <p:pic>
        <p:nvPicPr>
          <p:cNvPr id="5" name="Imagem 4">
            <a:extLst>
              <a:ext uri="{FF2B5EF4-FFF2-40B4-BE49-F238E27FC236}">
                <a16:creationId xmlns:a16="http://schemas.microsoft.com/office/drawing/2014/main" id="{AA5ACC97-3E6B-4DC1-AD89-E8635349B1B2}"/>
              </a:ext>
            </a:extLst>
          </p:cNvPr>
          <p:cNvPicPr>
            <a:picLocks noChangeAspect="1"/>
          </p:cNvPicPr>
          <p:nvPr/>
        </p:nvPicPr>
        <p:blipFill>
          <a:blip r:embed="rId2"/>
          <a:stretch>
            <a:fillRect/>
          </a:stretch>
        </p:blipFill>
        <p:spPr>
          <a:xfrm>
            <a:off x="1066800" y="677975"/>
            <a:ext cx="1276351" cy="1336219"/>
          </a:xfrm>
          <a:prstGeom prst="rect">
            <a:avLst/>
          </a:prstGeom>
        </p:spPr>
      </p:pic>
    </p:spTree>
    <p:extLst>
      <p:ext uri="{BB962C8B-B14F-4D97-AF65-F5344CB8AC3E}">
        <p14:creationId xmlns:p14="http://schemas.microsoft.com/office/powerpoint/2010/main" val="294311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440754-3132-4299-A0F5-ABBCB6957B23}"/>
              </a:ext>
            </a:extLst>
          </p:cNvPr>
          <p:cNvSpPr>
            <a:spLocks noGrp="1"/>
          </p:cNvSpPr>
          <p:nvPr>
            <p:ph type="title"/>
          </p:nvPr>
        </p:nvSpPr>
        <p:spPr/>
        <p:txBody>
          <a:bodyPr>
            <a:normAutofit/>
          </a:bodyPr>
          <a:lstStyle/>
          <a:p>
            <a:pPr marL="1080000" algn="ctr"/>
            <a:r>
              <a:rPr lang="pt-BR" sz="3600" b="1" dirty="0">
                <a:solidFill>
                  <a:schemeClr val="tx1"/>
                </a:solidFill>
              </a:rPr>
              <a:t>O que é propaganda eleitoral?</a:t>
            </a:r>
          </a:p>
        </p:txBody>
      </p:sp>
      <p:sp>
        <p:nvSpPr>
          <p:cNvPr id="3" name="Espaço Reservado para Conteúdo 2">
            <a:extLst>
              <a:ext uri="{FF2B5EF4-FFF2-40B4-BE49-F238E27FC236}">
                <a16:creationId xmlns:a16="http://schemas.microsoft.com/office/drawing/2014/main" id="{D1B76384-1265-4D9D-AA2F-D586555BA6BD}"/>
              </a:ext>
            </a:extLst>
          </p:cNvPr>
          <p:cNvSpPr>
            <a:spLocks noGrp="1"/>
          </p:cNvSpPr>
          <p:nvPr>
            <p:ph idx="1"/>
          </p:nvPr>
        </p:nvSpPr>
        <p:spPr/>
        <p:txBody>
          <a:bodyPr/>
          <a:lstStyle/>
          <a:p>
            <a:pPr marL="0" indent="0" algn="ctr">
              <a:buNone/>
            </a:pPr>
            <a:r>
              <a:rPr lang="pt-BR" sz="2400" dirty="0">
                <a:solidFill>
                  <a:schemeClr val="tx1">
                    <a:lumMod val="65000"/>
                    <a:lumOff val="35000"/>
                  </a:schemeClr>
                </a:solidFill>
              </a:rPr>
              <a:t>A propaganda eleitoral é o meio pelo qual a candidata conta para as pessoas que é candidata. Também é na propaganda que ela diz o que vai fazer se for eleita, fala das suas qualidades e dos defeitos de seus adversários. A propaganda é muito importante para candidata, mas é fundamental para o eleitor, pois é através dela que ele forma convicção para escolher seus representantes.</a:t>
            </a:r>
          </a:p>
          <a:p>
            <a:pPr marL="0" indent="0" algn="ctr">
              <a:buNone/>
            </a:pPr>
            <a:r>
              <a:rPr lang="pt-BR" sz="2400" dirty="0">
                <a:solidFill>
                  <a:schemeClr val="tx1">
                    <a:lumMod val="65000"/>
                    <a:lumOff val="35000"/>
                  </a:schemeClr>
                </a:solidFill>
              </a:rPr>
              <a:t>Nessas eleições a propaganda está permitida a partir de 27 de setembro, mas pra que ela ocorra propaganda é necessário seguir algumas regras. </a:t>
            </a:r>
          </a:p>
          <a:p>
            <a:endParaRPr lang="pt-BR" dirty="0"/>
          </a:p>
        </p:txBody>
      </p:sp>
      <p:pic>
        <p:nvPicPr>
          <p:cNvPr id="5" name="Imagem 4">
            <a:extLst>
              <a:ext uri="{FF2B5EF4-FFF2-40B4-BE49-F238E27FC236}">
                <a16:creationId xmlns:a16="http://schemas.microsoft.com/office/drawing/2014/main" id="{5F74A4DA-E806-4A28-BFD3-3812998F872B}"/>
              </a:ext>
            </a:extLst>
          </p:cNvPr>
          <p:cNvPicPr>
            <a:picLocks noChangeAspect="1"/>
          </p:cNvPicPr>
          <p:nvPr/>
        </p:nvPicPr>
        <p:blipFill>
          <a:blip r:embed="rId2"/>
          <a:stretch>
            <a:fillRect/>
          </a:stretch>
        </p:blipFill>
        <p:spPr>
          <a:xfrm>
            <a:off x="1066799" y="677974"/>
            <a:ext cx="1333501" cy="1396050"/>
          </a:xfrm>
          <a:prstGeom prst="rect">
            <a:avLst/>
          </a:prstGeom>
        </p:spPr>
      </p:pic>
    </p:spTree>
    <p:extLst>
      <p:ext uri="{BB962C8B-B14F-4D97-AF65-F5344CB8AC3E}">
        <p14:creationId xmlns:p14="http://schemas.microsoft.com/office/powerpoint/2010/main" val="3666832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08C45E-102A-4287-8D9F-5CDF1B330A4F}"/>
              </a:ext>
            </a:extLst>
          </p:cNvPr>
          <p:cNvSpPr>
            <a:spLocks noGrp="1"/>
          </p:cNvSpPr>
          <p:nvPr>
            <p:ph type="title"/>
          </p:nvPr>
        </p:nvSpPr>
        <p:spPr>
          <a:xfrm>
            <a:off x="1066800" y="642594"/>
            <a:ext cx="10058400" cy="1171919"/>
          </a:xfrm>
        </p:spPr>
        <p:txBody>
          <a:bodyPr>
            <a:normAutofit fontScale="90000"/>
          </a:bodyPr>
          <a:lstStyle/>
          <a:p>
            <a:pPr marL="1080000" algn="ctr"/>
            <a:br>
              <a:rPr lang="pt-BR" sz="4000" b="1" dirty="0">
                <a:solidFill>
                  <a:schemeClr val="tx1"/>
                </a:solidFill>
              </a:rPr>
            </a:br>
            <a:r>
              <a:rPr lang="pt-BR" sz="4000" b="1" dirty="0">
                <a:solidFill>
                  <a:schemeClr val="tx1"/>
                </a:solidFill>
              </a:rPr>
              <a:t>Na propaganda eleitoral, independente do dia, NÃO PODE:</a:t>
            </a:r>
            <a:br>
              <a:rPr lang="pt-BR" dirty="0"/>
            </a:br>
            <a:endParaRPr lang="pt-BR" dirty="0"/>
          </a:p>
        </p:txBody>
      </p:sp>
      <p:sp>
        <p:nvSpPr>
          <p:cNvPr id="3" name="Espaço Reservado para Conteúdo 2">
            <a:extLst>
              <a:ext uri="{FF2B5EF4-FFF2-40B4-BE49-F238E27FC236}">
                <a16:creationId xmlns:a16="http://schemas.microsoft.com/office/drawing/2014/main" id="{F21AAC6A-E480-4568-94E9-9BA33C5C1A44}"/>
              </a:ext>
            </a:extLst>
          </p:cNvPr>
          <p:cNvSpPr>
            <a:spLocks noGrp="1"/>
          </p:cNvSpPr>
          <p:nvPr>
            <p:ph idx="1"/>
          </p:nvPr>
        </p:nvSpPr>
        <p:spPr>
          <a:xfrm>
            <a:off x="1066800" y="1849894"/>
            <a:ext cx="10058400" cy="4185146"/>
          </a:xfrm>
        </p:spPr>
        <p:txBody>
          <a:bodyPr>
            <a:normAutofit fontScale="77500" lnSpcReduction="20000"/>
          </a:bodyPr>
          <a:lstStyle/>
          <a:p>
            <a:pPr>
              <a:buFont typeface="Wingdings" panose="05000000000000000000" pitchFamily="2" charset="2"/>
              <a:buChar char="ü"/>
            </a:pPr>
            <a:r>
              <a:rPr lang="pt-BR" sz="2100" dirty="0">
                <a:solidFill>
                  <a:schemeClr val="tx1">
                    <a:lumMod val="65000"/>
                    <a:lumOff val="35000"/>
                  </a:schemeClr>
                </a:solidFill>
              </a:rPr>
              <a:t>Dar brinde (chaveiro, caneta, boné e camiseta, entre outros);</a:t>
            </a:r>
          </a:p>
          <a:p>
            <a:pPr>
              <a:buFont typeface="Wingdings" panose="05000000000000000000" pitchFamily="2" charset="2"/>
              <a:buChar char="ü"/>
            </a:pPr>
            <a:r>
              <a:rPr lang="pt-BR" sz="2100" dirty="0">
                <a:solidFill>
                  <a:schemeClr val="tx1">
                    <a:lumMod val="65000"/>
                    <a:lumOff val="35000"/>
                  </a:schemeClr>
                </a:solidFill>
              </a:rPr>
              <a:t>Usar outdoor; </a:t>
            </a:r>
          </a:p>
          <a:p>
            <a:pPr>
              <a:buFont typeface="Wingdings" panose="05000000000000000000" pitchFamily="2" charset="2"/>
              <a:buChar char="ü"/>
            </a:pPr>
            <a:r>
              <a:rPr lang="pt-BR" sz="2100" dirty="0">
                <a:solidFill>
                  <a:schemeClr val="tx1">
                    <a:lumMod val="65000"/>
                    <a:lumOff val="35000"/>
                  </a:schemeClr>
                </a:solidFill>
              </a:rPr>
              <a:t>Colar propaganda em lugar público (na rua, em praças, paradas de ônibus, no shopping, em escolas);</a:t>
            </a:r>
          </a:p>
          <a:p>
            <a:pPr>
              <a:buFont typeface="Wingdings" panose="05000000000000000000" pitchFamily="2" charset="2"/>
              <a:buChar char="ü"/>
            </a:pPr>
            <a:r>
              <a:rPr lang="pt-BR" sz="2100" dirty="0">
                <a:solidFill>
                  <a:schemeClr val="tx1">
                    <a:lumMod val="65000"/>
                    <a:lumOff val="35000"/>
                  </a:schemeClr>
                </a:solidFill>
              </a:rPr>
              <a:t>Derramar santinhos nas ruas;</a:t>
            </a:r>
          </a:p>
          <a:p>
            <a:pPr>
              <a:buFont typeface="Wingdings" panose="05000000000000000000" pitchFamily="2" charset="2"/>
              <a:buChar char="ü"/>
            </a:pPr>
            <a:r>
              <a:rPr lang="pt-BR" sz="2100" dirty="0">
                <a:solidFill>
                  <a:schemeClr val="tx1">
                    <a:lumMod val="65000"/>
                    <a:lumOff val="35000"/>
                  </a:schemeClr>
                </a:solidFill>
              </a:rPr>
              <a:t>Fazer boca de urna (propaganda e pedido de voto no dia da eleição);</a:t>
            </a:r>
          </a:p>
          <a:p>
            <a:pPr>
              <a:buFont typeface="Wingdings" panose="05000000000000000000" pitchFamily="2" charset="2"/>
              <a:buChar char="ü"/>
            </a:pPr>
            <a:r>
              <a:rPr lang="pt-BR" sz="2100" dirty="0">
                <a:solidFill>
                  <a:schemeClr val="tx1">
                    <a:lumMod val="65000"/>
                    <a:lumOff val="35000"/>
                  </a:schemeClr>
                </a:solidFill>
              </a:rPr>
              <a:t>Fazer disparo em massa no </a:t>
            </a:r>
            <a:r>
              <a:rPr lang="pt-BR" sz="2100" dirty="0" err="1">
                <a:solidFill>
                  <a:schemeClr val="tx1">
                    <a:lumMod val="65000"/>
                    <a:lumOff val="35000"/>
                  </a:schemeClr>
                </a:solidFill>
              </a:rPr>
              <a:t>Whatsapp</a:t>
            </a:r>
            <a:r>
              <a:rPr lang="pt-BR" sz="2100" dirty="0">
                <a:solidFill>
                  <a:schemeClr val="tx1">
                    <a:lumMod val="65000"/>
                    <a:lumOff val="35000"/>
                  </a:schemeClr>
                </a:solidFill>
              </a:rPr>
              <a:t>;</a:t>
            </a:r>
          </a:p>
          <a:p>
            <a:pPr>
              <a:buFont typeface="Wingdings" panose="05000000000000000000" pitchFamily="2" charset="2"/>
              <a:buChar char="ü"/>
            </a:pPr>
            <a:r>
              <a:rPr lang="pt-BR" sz="2100" dirty="0">
                <a:solidFill>
                  <a:schemeClr val="tx1">
                    <a:lumMod val="65000"/>
                    <a:lumOff val="35000"/>
                  </a:schemeClr>
                </a:solidFill>
              </a:rPr>
              <a:t>Realizar showmício; </a:t>
            </a:r>
          </a:p>
          <a:p>
            <a:pPr>
              <a:buFont typeface="Wingdings" panose="05000000000000000000" pitchFamily="2" charset="2"/>
              <a:buChar char="ü"/>
            </a:pPr>
            <a:r>
              <a:rPr lang="pt-BR" sz="2100" dirty="0">
                <a:solidFill>
                  <a:schemeClr val="tx1">
                    <a:lumMod val="65000"/>
                    <a:lumOff val="35000"/>
                  </a:schemeClr>
                </a:solidFill>
              </a:rPr>
              <a:t>Usar carro de som fora de caminhada, passeata, carreata reunião ou comício</a:t>
            </a:r>
          </a:p>
          <a:p>
            <a:pPr>
              <a:buFont typeface="Wingdings" panose="05000000000000000000" pitchFamily="2" charset="2"/>
              <a:buChar char="ü"/>
            </a:pPr>
            <a:r>
              <a:rPr lang="pt-BR" sz="2100" dirty="0">
                <a:solidFill>
                  <a:schemeClr val="tx1">
                    <a:lumMod val="65000"/>
                    <a:lumOff val="35000"/>
                  </a:schemeClr>
                </a:solidFill>
              </a:rPr>
              <a:t>Ofender ou divulgar fatos mentirosos;</a:t>
            </a:r>
          </a:p>
          <a:p>
            <a:pPr>
              <a:buFont typeface="Wingdings" panose="05000000000000000000" pitchFamily="2" charset="2"/>
              <a:buChar char="ü"/>
            </a:pPr>
            <a:r>
              <a:rPr lang="pt-BR" sz="2100" dirty="0">
                <a:solidFill>
                  <a:schemeClr val="tx1">
                    <a:lumMod val="65000"/>
                    <a:lumOff val="35000"/>
                  </a:schemeClr>
                </a:solidFill>
              </a:rPr>
              <a:t>Fazer impulsionamento de conteúdos na internet que seja pago por outras pessoas que não o partido ou a própria campanha;</a:t>
            </a:r>
          </a:p>
          <a:p>
            <a:pPr>
              <a:buFont typeface="Wingdings" panose="05000000000000000000" pitchFamily="2" charset="2"/>
              <a:buChar char="ü"/>
            </a:pPr>
            <a:r>
              <a:rPr lang="pt-BR" sz="2100" dirty="0">
                <a:solidFill>
                  <a:schemeClr val="tx1">
                    <a:lumMod val="65000"/>
                    <a:lumOff val="35000"/>
                  </a:schemeClr>
                </a:solidFill>
              </a:rPr>
              <a:t>Fazer propaganda em sites ou em lugares que sejam de pessoas jurídicas ou órgãos públicos;</a:t>
            </a:r>
          </a:p>
          <a:p>
            <a:pPr>
              <a:buFont typeface="Wingdings" panose="05000000000000000000" pitchFamily="2" charset="2"/>
              <a:buChar char="ü"/>
            </a:pPr>
            <a:r>
              <a:rPr lang="pt-BR" sz="2100" dirty="0">
                <a:solidFill>
                  <a:schemeClr val="tx1">
                    <a:lumMod val="65000"/>
                    <a:lumOff val="35000"/>
                  </a:schemeClr>
                </a:solidFill>
              </a:rPr>
              <a:t>Propagandas anônimas.</a:t>
            </a:r>
          </a:p>
          <a:p>
            <a:pPr marL="0" indent="0">
              <a:buNone/>
            </a:pPr>
            <a:endParaRPr lang="pt-BR" dirty="0"/>
          </a:p>
        </p:txBody>
      </p:sp>
      <p:pic>
        <p:nvPicPr>
          <p:cNvPr id="5" name="Imagem 4">
            <a:extLst>
              <a:ext uri="{FF2B5EF4-FFF2-40B4-BE49-F238E27FC236}">
                <a16:creationId xmlns:a16="http://schemas.microsoft.com/office/drawing/2014/main" id="{CDD8BF6D-9214-4B16-806A-0648BDDFE450}"/>
              </a:ext>
            </a:extLst>
          </p:cNvPr>
          <p:cNvPicPr>
            <a:picLocks noChangeAspect="1"/>
          </p:cNvPicPr>
          <p:nvPr/>
        </p:nvPicPr>
        <p:blipFill>
          <a:blip r:embed="rId2"/>
          <a:stretch>
            <a:fillRect/>
          </a:stretch>
        </p:blipFill>
        <p:spPr>
          <a:xfrm>
            <a:off x="1228725" y="677975"/>
            <a:ext cx="1100138" cy="1136538"/>
          </a:xfrm>
          <a:prstGeom prst="rect">
            <a:avLst/>
          </a:prstGeom>
        </p:spPr>
      </p:pic>
    </p:spTree>
    <p:extLst>
      <p:ext uri="{BB962C8B-B14F-4D97-AF65-F5344CB8AC3E}">
        <p14:creationId xmlns:p14="http://schemas.microsoft.com/office/powerpoint/2010/main" val="1025922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EB6251-71B0-4B30-AF3F-22D1E9622469}"/>
              </a:ext>
            </a:extLst>
          </p:cNvPr>
          <p:cNvSpPr>
            <a:spLocks noGrp="1"/>
          </p:cNvSpPr>
          <p:nvPr>
            <p:ph type="title"/>
          </p:nvPr>
        </p:nvSpPr>
        <p:spPr/>
        <p:txBody>
          <a:bodyPr/>
          <a:lstStyle/>
          <a:p>
            <a:pPr algn="ctr"/>
            <a:r>
              <a:rPr lang="pt-BR" b="1" dirty="0"/>
              <a:t>Na propaganda pode:</a:t>
            </a:r>
          </a:p>
        </p:txBody>
      </p:sp>
      <p:sp>
        <p:nvSpPr>
          <p:cNvPr id="3" name="Espaço Reservado para Conteúdo 2">
            <a:extLst>
              <a:ext uri="{FF2B5EF4-FFF2-40B4-BE49-F238E27FC236}">
                <a16:creationId xmlns:a16="http://schemas.microsoft.com/office/drawing/2014/main" id="{ED1E45C3-1F23-46B8-8D0E-CB701410420E}"/>
              </a:ext>
            </a:extLst>
          </p:cNvPr>
          <p:cNvSpPr>
            <a:spLocks noGrp="1"/>
          </p:cNvSpPr>
          <p:nvPr>
            <p:ph idx="1"/>
          </p:nvPr>
        </p:nvSpPr>
        <p:spPr/>
        <p:txBody>
          <a:bodyPr/>
          <a:lstStyle/>
          <a:p>
            <a:pPr marL="897120" indent="0">
              <a:buNone/>
            </a:pPr>
            <a:endParaRPr lang="pt-BR" dirty="0"/>
          </a:p>
          <a:p>
            <a:pPr marL="1080000">
              <a:buFont typeface="Wingdings" panose="05000000000000000000" pitchFamily="2" charset="2"/>
              <a:buChar char="ü"/>
            </a:pPr>
            <a:r>
              <a:rPr lang="pt-BR" dirty="0">
                <a:solidFill>
                  <a:schemeClr val="tx1">
                    <a:lumMod val="65000"/>
                    <a:lumOff val="35000"/>
                  </a:schemeClr>
                </a:solidFill>
              </a:rPr>
              <a:t>Postar no Facebook, no Instagram e no WhatsApp;</a:t>
            </a:r>
          </a:p>
          <a:p>
            <a:pPr marL="1080000">
              <a:buFont typeface="Wingdings" panose="05000000000000000000" pitchFamily="2" charset="2"/>
              <a:buChar char="ü"/>
            </a:pPr>
            <a:r>
              <a:rPr lang="pt-BR" dirty="0">
                <a:solidFill>
                  <a:schemeClr val="tx1">
                    <a:lumMod val="65000"/>
                    <a:lumOff val="35000"/>
                  </a:schemeClr>
                </a:solidFill>
              </a:rPr>
              <a:t>Ter um site para a campanha</a:t>
            </a:r>
          </a:p>
          <a:p>
            <a:pPr marL="1080000">
              <a:buFont typeface="Wingdings" panose="05000000000000000000" pitchFamily="2" charset="2"/>
              <a:buChar char="ü"/>
            </a:pPr>
            <a:r>
              <a:rPr lang="pt-BR" dirty="0">
                <a:solidFill>
                  <a:schemeClr val="tx1">
                    <a:lumMod val="65000"/>
                    <a:lumOff val="35000"/>
                  </a:schemeClr>
                </a:solidFill>
              </a:rPr>
              <a:t>Fazer comício até o dia 1o de outubro, inclusive com sonorização </a:t>
            </a:r>
          </a:p>
          <a:p>
            <a:pPr marL="0" indent="0">
              <a:spcBef>
                <a:spcPts val="0"/>
              </a:spcBef>
              <a:buNone/>
            </a:pPr>
            <a:endParaRPr lang="pt-BR" dirty="0">
              <a:solidFill>
                <a:schemeClr val="tx1">
                  <a:lumMod val="65000"/>
                  <a:lumOff val="35000"/>
                </a:schemeClr>
              </a:solidFill>
            </a:endParaRPr>
          </a:p>
          <a:p>
            <a:pPr marL="0" indent="0" algn="ctr">
              <a:buNone/>
            </a:pPr>
            <a:r>
              <a:rPr lang="pt-BR" b="1" dirty="0">
                <a:solidFill>
                  <a:schemeClr val="tx1">
                    <a:lumMod val="65000"/>
                    <a:lumOff val="35000"/>
                  </a:schemeClr>
                </a:solidFill>
              </a:rPr>
              <a:t>Atenção!</a:t>
            </a:r>
            <a:r>
              <a:rPr lang="pt-BR" dirty="0">
                <a:solidFill>
                  <a:schemeClr val="tx1">
                    <a:lumMod val="65000"/>
                    <a:lumOff val="35000"/>
                  </a:schemeClr>
                </a:solidFill>
              </a:rPr>
              <a:t> O comício não precisa de autorização da polícia, mas ela deve ser comunicada no mínimo 24 horas antes</a:t>
            </a:r>
          </a:p>
          <a:p>
            <a:pPr marL="0" indent="0" algn="ctr">
              <a:buNone/>
            </a:pPr>
            <a:r>
              <a:rPr lang="pt-BR" b="1" dirty="0">
                <a:solidFill>
                  <a:schemeClr val="tx1">
                    <a:lumMod val="65000"/>
                    <a:lumOff val="35000"/>
                  </a:schemeClr>
                </a:solidFill>
              </a:rPr>
              <a:t>Atenção!</a:t>
            </a:r>
            <a:r>
              <a:rPr lang="pt-BR" dirty="0">
                <a:solidFill>
                  <a:schemeClr val="tx1">
                    <a:lumMod val="65000"/>
                    <a:lumOff val="35000"/>
                  </a:schemeClr>
                </a:solidFill>
              </a:rPr>
              <a:t> Os alto-falantes e amplificadores não podem ficar a menos de 200m de prédios públicos como prefeitura, câmara, fórum, quartéis, hospitais, escolas, bibliotecas, igrejas e teatro, entre outros, quando estiverem em funcionamento.</a:t>
            </a:r>
          </a:p>
          <a:p>
            <a:endParaRPr lang="pt-BR" dirty="0"/>
          </a:p>
        </p:txBody>
      </p:sp>
      <p:pic>
        <p:nvPicPr>
          <p:cNvPr id="5" name="Imagem 4">
            <a:extLst>
              <a:ext uri="{FF2B5EF4-FFF2-40B4-BE49-F238E27FC236}">
                <a16:creationId xmlns:a16="http://schemas.microsoft.com/office/drawing/2014/main" id="{0B192E5D-5CC1-43B6-8AEE-49F504CE10BF}"/>
              </a:ext>
            </a:extLst>
          </p:cNvPr>
          <p:cNvPicPr>
            <a:picLocks noChangeAspect="1"/>
          </p:cNvPicPr>
          <p:nvPr/>
        </p:nvPicPr>
        <p:blipFill>
          <a:blip r:embed="rId2"/>
          <a:stretch>
            <a:fillRect/>
          </a:stretch>
        </p:blipFill>
        <p:spPr>
          <a:xfrm>
            <a:off x="1066800" y="677974"/>
            <a:ext cx="1304926" cy="1366135"/>
          </a:xfrm>
          <a:prstGeom prst="rect">
            <a:avLst/>
          </a:prstGeom>
        </p:spPr>
      </p:pic>
    </p:spTree>
    <p:extLst>
      <p:ext uri="{BB962C8B-B14F-4D97-AF65-F5344CB8AC3E}">
        <p14:creationId xmlns:p14="http://schemas.microsoft.com/office/powerpoint/2010/main" val="1723538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B26D8B-8C95-4693-80BB-590162C359F7}"/>
              </a:ext>
            </a:extLst>
          </p:cNvPr>
          <p:cNvSpPr>
            <a:spLocks noGrp="1"/>
          </p:cNvSpPr>
          <p:nvPr>
            <p:ph type="title"/>
          </p:nvPr>
        </p:nvSpPr>
        <p:spPr/>
        <p:txBody>
          <a:bodyPr/>
          <a:lstStyle/>
          <a:p>
            <a:pPr algn="ctr"/>
            <a:r>
              <a:rPr lang="pt-BR" b="1" dirty="0"/>
              <a:t>Na propaganda pode:</a:t>
            </a:r>
            <a:endParaRPr lang="pt-BR" dirty="0"/>
          </a:p>
        </p:txBody>
      </p:sp>
      <p:sp>
        <p:nvSpPr>
          <p:cNvPr id="3" name="Espaço Reservado para Conteúdo 2">
            <a:extLst>
              <a:ext uri="{FF2B5EF4-FFF2-40B4-BE49-F238E27FC236}">
                <a16:creationId xmlns:a16="http://schemas.microsoft.com/office/drawing/2014/main" id="{D599BA08-BB2F-4DCE-80FD-1B8F1F4E4987}"/>
              </a:ext>
            </a:extLst>
          </p:cNvPr>
          <p:cNvSpPr>
            <a:spLocks noGrp="1"/>
          </p:cNvSpPr>
          <p:nvPr>
            <p:ph idx="1"/>
          </p:nvPr>
        </p:nvSpPr>
        <p:spPr/>
        <p:txBody>
          <a:bodyPr/>
          <a:lstStyle/>
          <a:p>
            <a:pPr>
              <a:buFont typeface="Wingdings" panose="05000000000000000000" pitchFamily="2" charset="2"/>
              <a:buChar char="ü"/>
            </a:pPr>
            <a:r>
              <a:rPr lang="pt-BR" dirty="0">
                <a:solidFill>
                  <a:schemeClr val="tx1">
                    <a:lumMod val="65000"/>
                    <a:lumOff val="35000"/>
                  </a:schemeClr>
                </a:solidFill>
              </a:rPr>
              <a:t>Usar bandeira, desde que tire ela da rua entre as 10h da noite e 6h da manhã e que ela não atrapalhe o movimento nem o trânsito;</a:t>
            </a:r>
          </a:p>
          <a:p>
            <a:pPr>
              <a:buFont typeface="Wingdings" panose="05000000000000000000" pitchFamily="2" charset="2"/>
              <a:buChar char="ü"/>
            </a:pPr>
            <a:r>
              <a:rPr lang="pt-BR" dirty="0">
                <a:solidFill>
                  <a:schemeClr val="tx1">
                    <a:lumMod val="65000"/>
                    <a:lumOff val="35000"/>
                  </a:schemeClr>
                </a:solidFill>
              </a:rPr>
              <a:t>Contratar um máximo de 10 anúncios por cada jornal e revista, no espaço máximo de um oitavo de página de jornal ou um quarto de página de revista;</a:t>
            </a:r>
          </a:p>
          <a:p>
            <a:pPr>
              <a:buFont typeface="Wingdings" panose="05000000000000000000" pitchFamily="2" charset="2"/>
              <a:buChar char="ü"/>
            </a:pPr>
            <a:r>
              <a:rPr lang="pt-BR" dirty="0">
                <a:solidFill>
                  <a:schemeClr val="tx1">
                    <a:lumMod val="65000"/>
                    <a:lumOff val="35000"/>
                  </a:schemeClr>
                </a:solidFill>
              </a:rPr>
              <a:t>Fazer caminhada, passeata e carreata até o dia 3 de outubro;</a:t>
            </a:r>
          </a:p>
          <a:p>
            <a:pPr>
              <a:buFont typeface="Wingdings" panose="05000000000000000000" pitchFamily="2" charset="2"/>
              <a:buChar char="ü"/>
            </a:pPr>
            <a:r>
              <a:rPr lang="pt-BR" dirty="0">
                <a:solidFill>
                  <a:schemeClr val="tx1">
                    <a:lumMod val="65000"/>
                    <a:lumOff val="35000"/>
                  </a:schemeClr>
                </a:solidFill>
              </a:rPr>
              <a:t>Fazer e distribuir adesivos de até meio metro quadrado;</a:t>
            </a:r>
          </a:p>
          <a:p>
            <a:pPr>
              <a:buFont typeface="Wingdings" panose="05000000000000000000" pitchFamily="2" charset="2"/>
              <a:buChar char="ü"/>
            </a:pPr>
            <a:r>
              <a:rPr lang="pt-BR" dirty="0">
                <a:solidFill>
                  <a:schemeClr val="tx1">
                    <a:lumMod val="65000"/>
                    <a:lumOff val="35000"/>
                  </a:schemeClr>
                </a:solidFill>
              </a:rPr>
              <a:t>Fazer adesivo </a:t>
            </a:r>
            <a:r>
              <a:rPr lang="pt-BR" dirty="0" err="1">
                <a:solidFill>
                  <a:schemeClr val="tx1">
                    <a:lumMod val="65000"/>
                    <a:lumOff val="35000"/>
                  </a:schemeClr>
                </a:solidFill>
              </a:rPr>
              <a:t>microperfurado</a:t>
            </a:r>
            <a:r>
              <a:rPr lang="pt-BR" dirty="0">
                <a:solidFill>
                  <a:schemeClr val="tx1">
                    <a:lumMod val="65000"/>
                    <a:lumOff val="35000"/>
                  </a:schemeClr>
                </a:solidFill>
              </a:rPr>
              <a:t> para colar no para-brisa traseiro do carro;</a:t>
            </a:r>
          </a:p>
          <a:p>
            <a:pPr>
              <a:buFont typeface="Wingdings" panose="05000000000000000000" pitchFamily="2" charset="2"/>
              <a:buChar char="ü"/>
            </a:pPr>
            <a:r>
              <a:rPr lang="pt-BR" dirty="0">
                <a:solidFill>
                  <a:schemeClr val="tx1">
                    <a:lumMod val="65000"/>
                    <a:lumOff val="35000"/>
                  </a:schemeClr>
                </a:solidFill>
              </a:rPr>
              <a:t>Fazer e distribuir santinhos com informações da campanha. </a:t>
            </a:r>
          </a:p>
          <a:p>
            <a:pPr>
              <a:buFont typeface="Wingdings" panose="05000000000000000000" pitchFamily="2" charset="2"/>
              <a:buChar char="ü"/>
            </a:pPr>
            <a:r>
              <a:rPr lang="pt-BR" dirty="0">
                <a:solidFill>
                  <a:schemeClr val="tx1">
                    <a:lumMod val="65000"/>
                    <a:lumOff val="35000"/>
                  </a:schemeClr>
                </a:solidFill>
              </a:rPr>
              <a:t>Impulsionar conteúdos nas redes sociais</a:t>
            </a:r>
          </a:p>
        </p:txBody>
      </p:sp>
      <p:pic>
        <p:nvPicPr>
          <p:cNvPr id="7" name="Imagem 6">
            <a:extLst>
              <a:ext uri="{FF2B5EF4-FFF2-40B4-BE49-F238E27FC236}">
                <a16:creationId xmlns:a16="http://schemas.microsoft.com/office/drawing/2014/main" id="{42EC9AF1-9137-49D2-98F8-EB1B112F199A}"/>
              </a:ext>
            </a:extLst>
          </p:cNvPr>
          <p:cNvPicPr>
            <a:picLocks noChangeAspect="1"/>
          </p:cNvPicPr>
          <p:nvPr/>
        </p:nvPicPr>
        <p:blipFill>
          <a:blip r:embed="rId2"/>
          <a:stretch>
            <a:fillRect/>
          </a:stretch>
        </p:blipFill>
        <p:spPr>
          <a:xfrm>
            <a:off x="1066800" y="677974"/>
            <a:ext cx="1262063" cy="1321261"/>
          </a:xfrm>
          <a:prstGeom prst="rect">
            <a:avLst/>
          </a:prstGeom>
        </p:spPr>
      </p:pic>
    </p:spTree>
    <p:extLst>
      <p:ext uri="{BB962C8B-B14F-4D97-AF65-F5344CB8AC3E}">
        <p14:creationId xmlns:p14="http://schemas.microsoft.com/office/powerpoint/2010/main" val="445845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a:extLst>
              <a:ext uri="{FF2B5EF4-FFF2-40B4-BE49-F238E27FC236}">
                <a16:creationId xmlns:a16="http://schemas.microsoft.com/office/drawing/2014/main" id="{34289AB3-C29E-450B-867F-9BE0CD35DD2A}"/>
              </a:ext>
            </a:extLst>
          </p:cNvPr>
          <p:cNvGraphicFramePr>
            <a:graphicFrameLocks noGrp="1"/>
          </p:cNvGraphicFramePr>
          <p:nvPr>
            <p:extLst>
              <p:ext uri="{D42A27DB-BD31-4B8C-83A1-F6EECF244321}">
                <p14:modId xmlns:p14="http://schemas.microsoft.com/office/powerpoint/2010/main" val="780811337"/>
              </p:ext>
            </p:extLst>
          </p:nvPr>
        </p:nvGraphicFramePr>
        <p:xfrm>
          <a:off x="2379345" y="1176337"/>
          <a:ext cx="6793231" cy="5173434"/>
        </p:xfrm>
        <a:graphic>
          <a:graphicData uri="http://schemas.openxmlformats.org/drawingml/2006/table">
            <a:tbl>
              <a:tblPr bandRow="1">
                <a:tableStyleId>{5C22544A-7EE6-4342-B048-85BDC9FD1C3A}</a:tableStyleId>
              </a:tblPr>
              <a:tblGrid>
                <a:gridCol w="699257">
                  <a:extLst>
                    <a:ext uri="{9D8B030D-6E8A-4147-A177-3AD203B41FA5}">
                      <a16:colId xmlns:a16="http://schemas.microsoft.com/office/drawing/2014/main" val="3506874067"/>
                    </a:ext>
                  </a:extLst>
                </a:gridCol>
                <a:gridCol w="3142824">
                  <a:extLst>
                    <a:ext uri="{9D8B030D-6E8A-4147-A177-3AD203B41FA5}">
                      <a16:colId xmlns:a16="http://schemas.microsoft.com/office/drawing/2014/main" val="1685071486"/>
                    </a:ext>
                  </a:extLst>
                </a:gridCol>
                <a:gridCol w="2951150">
                  <a:extLst>
                    <a:ext uri="{9D8B030D-6E8A-4147-A177-3AD203B41FA5}">
                      <a16:colId xmlns:a16="http://schemas.microsoft.com/office/drawing/2014/main" val="3762683812"/>
                    </a:ext>
                  </a:extLst>
                </a:gridCol>
              </a:tblGrid>
              <a:tr h="468210">
                <a:tc>
                  <a:txBody>
                    <a:bodyPr/>
                    <a:lstStyle/>
                    <a:p>
                      <a:pPr algn="l">
                        <a:lnSpc>
                          <a:spcPct val="115000"/>
                        </a:lnSpc>
                        <a:spcAft>
                          <a:spcPts val="0"/>
                        </a:spcAft>
                      </a:pPr>
                      <a:r>
                        <a:rPr lang="pt-BR" sz="1800" dirty="0">
                          <a:effectLst/>
                          <a:latin typeface="Corbel Light" panose="020B0303020204020204" pitchFamily="34" charset="0"/>
                        </a:rPr>
                        <a:t> </a:t>
                      </a:r>
                      <a:endParaRPr lang="pt-BR" sz="1800" dirty="0">
                        <a:effectLst/>
                        <a:latin typeface="Corbel Light" panose="020B0303020204020204" pitchFamily="34" charset="0"/>
                        <a:ea typeface="Calibri" panose="020F0502020204030204" pitchFamily="34" charset="0"/>
                      </a:endParaRPr>
                    </a:p>
                  </a:txBody>
                  <a:tcPr marL="63500" marR="63500" marT="63500" marB="63500"/>
                </a:tc>
                <a:tc>
                  <a:txBody>
                    <a:bodyPr/>
                    <a:lstStyle/>
                    <a:p>
                      <a:pPr algn="l">
                        <a:lnSpc>
                          <a:spcPct val="115000"/>
                        </a:lnSpc>
                        <a:spcAft>
                          <a:spcPts val="800"/>
                        </a:spcAft>
                      </a:pPr>
                      <a:r>
                        <a:rPr lang="pt-BR" sz="1800" b="1" dirty="0">
                          <a:solidFill>
                            <a:schemeClr val="tx1"/>
                          </a:solidFill>
                          <a:effectLst/>
                          <a:latin typeface="+mn-lt"/>
                        </a:rPr>
                        <a:t>Sexta-feira (13/11/2020)</a:t>
                      </a:r>
                      <a:endParaRPr lang="pt-BR" sz="1800" b="1" dirty="0">
                        <a:solidFill>
                          <a:schemeClr val="tx1"/>
                        </a:solidFill>
                        <a:effectLst/>
                        <a:latin typeface="+mn-lt"/>
                        <a:ea typeface="Calibri" panose="020F0502020204030204" pitchFamily="34" charset="0"/>
                      </a:endParaRPr>
                    </a:p>
                  </a:txBody>
                  <a:tcPr marL="63500" marR="63500" marT="63500" marB="63500"/>
                </a:tc>
                <a:tc>
                  <a:txBody>
                    <a:bodyPr/>
                    <a:lstStyle/>
                    <a:p>
                      <a:pPr algn="l">
                        <a:lnSpc>
                          <a:spcPct val="115000"/>
                        </a:lnSpc>
                        <a:spcAft>
                          <a:spcPts val="800"/>
                        </a:spcAft>
                      </a:pPr>
                      <a:r>
                        <a:rPr lang="pt-BR" sz="1800" b="1" dirty="0">
                          <a:solidFill>
                            <a:schemeClr val="tx1"/>
                          </a:solidFill>
                          <a:effectLst/>
                          <a:latin typeface="+mn-lt"/>
                        </a:rPr>
                        <a:t>Sábado (14/11/2020)</a:t>
                      </a:r>
                      <a:endParaRPr lang="pt-BR" sz="1800" b="1" dirty="0">
                        <a:solidFill>
                          <a:schemeClr val="tx1"/>
                        </a:solidFill>
                        <a:effectLst/>
                        <a:latin typeface="+mn-lt"/>
                        <a:ea typeface="Calibri" panose="020F0502020204030204" pitchFamily="34" charset="0"/>
                      </a:endParaRPr>
                    </a:p>
                  </a:txBody>
                  <a:tcPr marL="63500" marR="63500" marT="63500" marB="63500"/>
                </a:tc>
                <a:extLst>
                  <a:ext uri="{0D108BD9-81ED-4DB2-BD59-A6C34878D82A}">
                    <a16:rowId xmlns:a16="http://schemas.microsoft.com/office/drawing/2014/main" val="719394468"/>
                  </a:ext>
                </a:extLst>
              </a:tr>
              <a:tr h="2904349">
                <a:tc>
                  <a:txBody>
                    <a:bodyPr/>
                    <a:lstStyle/>
                    <a:p>
                      <a:pPr algn="l">
                        <a:lnSpc>
                          <a:spcPct val="115000"/>
                        </a:lnSpc>
                        <a:spcAft>
                          <a:spcPts val="800"/>
                        </a:spcAft>
                      </a:pPr>
                      <a:r>
                        <a:rPr lang="pt-BR" sz="1600" b="1" dirty="0">
                          <a:solidFill>
                            <a:schemeClr val="tx1"/>
                          </a:solidFill>
                          <a:effectLst/>
                          <a:latin typeface="+mn-lt"/>
                        </a:rPr>
                        <a:t>PODE</a:t>
                      </a:r>
                      <a:endParaRPr lang="pt-BR" sz="1600" b="1" dirty="0">
                        <a:solidFill>
                          <a:schemeClr val="tx1"/>
                        </a:solidFill>
                        <a:effectLst/>
                        <a:latin typeface="+mn-lt"/>
                        <a:ea typeface="Calibri" panose="020F0502020204030204" pitchFamily="34" charset="0"/>
                      </a:endParaRPr>
                    </a:p>
                  </a:txBody>
                  <a:tcPr marL="63500" marR="63500" marT="63500" marB="63500"/>
                </a:tc>
                <a:tc>
                  <a:txBody>
                    <a:bodyPr/>
                    <a:lstStyle/>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-Impulsionar conteúdos</a:t>
                      </a:r>
                    </a:p>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-Fazer postagens com propaganda eleitoral</a:t>
                      </a:r>
                    </a:p>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-Mandar mensagens no </a:t>
                      </a:r>
                      <a:r>
                        <a:rPr lang="pt-BR" sz="1800" dirty="0" err="1">
                          <a:solidFill>
                            <a:schemeClr val="tx1">
                              <a:lumMod val="65000"/>
                              <a:lumOff val="35000"/>
                            </a:schemeClr>
                          </a:solidFill>
                          <a:effectLst/>
                          <a:latin typeface="+mn-lt"/>
                        </a:rPr>
                        <a:t>whatsapp</a:t>
                      </a:r>
                      <a:endParaRPr lang="pt-BR" sz="1800" dirty="0">
                        <a:solidFill>
                          <a:schemeClr val="tx1">
                            <a:lumMod val="65000"/>
                            <a:lumOff val="35000"/>
                          </a:schemeClr>
                        </a:solidFill>
                        <a:effectLst/>
                        <a:latin typeface="+mn-lt"/>
                      </a:endParaRPr>
                    </a:p>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 Anúncio em imprensa escrita com reprodução na internet</a:t>
                      </a:r>
                      <a:endParaRPr lang="pt-BR" sz="1800" dirty="0">
                        <a:solidFill>
                          <a:schemeClr val="tx1">
                            <a:lumMod val="65000"/>
                            <a:lumOff val="35000"/>
                          </a:schemeClr>
                        </a:solidFill>
                        <a:effectLst/>
                        <a:latin typeface="+mn-lt"/>
                        <a:ea typeface="Calibri" panose="020F0502020204030204" pitchFamily="34" charset="0"/>
                      </a:endParaRPr>
                    </a:p>
                  </a:txBody>
                  <a:tcPr marL="63500" marR="63500" marT="63500" marB="63500"/>
                </a:tc>
                <a:tc>
                  <a:txBody>
                    <a:bodyPr/>
                    <a:lstStyle/>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-Impulsionar conteúdos</a:t>
                      </a:r>
                    </a:p>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-Fazer postagens com propaganda eleitoral</a:t>
                      </a:r>
                    </a:p>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-Mandar mensagens no </a:t>
                      </a:r>
                      <a:r>
                        <a:rPr lang="pt-BR" sz="1800" dirty="0" err="1">
                          <a:solidFill>
                            <a:schemeClr val="tx1">
                              <a:lumMod val="65000"/>
                              <a:lumOff val="35000"/>
                            </a:schemeClr>
                          </a:solidFill>
                          <a:effectLst/>
                          <a:latin typeface="+mn-lt"/>
                        </a:rPr>
                        <a:t>whatsapp</a:t>
                      </a:r>
                      <a:endParaRPr lang="pt-BR" sz="1800" dirty="0">
                        <a:solidFill>
                          <a:schemeClr val="tx1">
                            <a:lumMod val="65000"/>
                            <a:lumOff val="35000"/>
                          </a:schemeClr>
                        </a:solidFill>
                        <a:effectLst/>
                        <a:latin typeface="+mn-lt"/>
                      </a:endParaRPr>
                    </a:p>
                    <a:p>
                      <a:pPr marL="285750" indent="-285750" algn="l">
                        <a:lnSpc>
                          <a:spcPct val="115000"/>
                        </a:lnSpc>
                        <a:spcAft>
                          <a:spcPts val="0"/>
                        </a:spcAft>
                        <a:buFont typeface="Wingdings" panose="05000000000000000000" pitchFamily="2" charset="2"/>
                        <a:buChar char="ü"/>
                      </a:pPr>
                      <a:r>
                        <a:rPr lang="pt-BR" sz="1800" dirty="0">
                          <a:solidFill>
                            <a:schemeClr val="tx1">
                              <a:lumMod val="65000"/>
                              <a:lumOff val="35000"/>
                            </a:schemeClr>
                          </a:solidFill>
                          <a:effectLst/>
                          <a:latin typeface="+mn-lt"/>
                        </a:rPr>
                        <a:t> </a:t>
                      </a:r>
                      <a:endParaRPr lang="pt-BR" sz="1800" dirty="0">
                        <a:solidFill>
                          <a:schemeClr val="tx1">
                            <a:lumMod val="65000"/>
                            <a:lumOff val="35000"/>
                          </a:schemeClr>
                        </a:solidFill>
                        <a:effectLst/>
                        <a:latin typeface="+mn-lt"/>
                        <a:ea typeface="Calibri" panose="020F0502020204030204" pitchFamily="34" charset="0"/>
                      </a:endParaRPr>
                    </a:p>
                  </a:txBody>
                  <a:tcPr marL="63500" marR="63500" marT="63500" marB="63500"/>
                </a:tc>
                <a:extLst>
                  <a:ext uri="{0D108BD9-81ED-4DB2-BD59-A6C34878D82A}">
                    <a16:rowId xmlns:a16="http://schemas.microsoft.com/office/drawing/2014/main" val="2067518712"/>
                  </a:ext>
                </a:extLst>
              </a:tr>
              <a:tr h="1479880">
                <a:tc>
                  <a:txBody>
                    <a:bodyPr/>
                    <a:lstStyle/>
                    <a:p>
                      <a:pPr algn="l">
                        <a:lnSpc>
                          <a:spcPct val="115000"/>
                        </a:lnSpc>
                        <a:spcAft>
                          <a:spcPts val="800"/>
                        </a:spcAft>
                      </a:pPr>
                      <a:r>
                        <a:rPr lang="pt-BR" sz="1600" b="1" dirty="0">
                          <a:solidFill>
                            <a:schemeClr val="tx1"/>
                          </a:solidFill>
                          <a:effectLst/>
                          <a:latin typeface="+mn-lt"/>
                        </a:rPr>
                        <a:t>NÃO PODE</a:t>
                      </a:r>
                      <a:endParaRPr lang="pt-BR" sz="1600" b="1" dirty="0">
                        <a:solidFill>
                          <a:schemeClr val="tx1"/>
                        </a:solidFill>
                        <a:effectLst/>
                        <a:latin typeface="+mn-lt"/>
                        <a:ea typeface="Calibri" panose="020F0502020204030204" pitchFamily="34" charset="0"/>
                      </a:endParaRPr>
                    </a:p>
                  </a:txBody>
                  <a:tcPr marL="63500" marR="63500" marT="63500" marB="63500"/>
                </a:tc>
                <a:tc>
                  <a:txBody>
                    <a:bodyPr/>
                    <a:lstStyle/>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Mesmas proibições para propaganda na internet dos outros dias</a:t>
                      </a:r>
                      <a:endParaRPr lang="pt-BR" sz="1800" dirty="0">
                        <a:solidFill>
                          <a:schemeClr val="tx1">
                            <a:lumMod val="65000"/>
                            <a:lumOff val="35000"/>
                          </a:schemeClr>
                        </a:solidFill>
                        <a:effectLst/>
                        <a:latin typeface="+mn-lt"/>
                        <a:ea typeface="Calibri" panose="020F0502020204030204" pitchFamily="34" charset="0"/>
                      </a:endParaRPr>
                    </a:p>
                  </a:txBody>
                  <a:tcPr marL="63500" marR="63500" marT="63500" marB="63500"/>
                </a:tc>
                <a:tc>
                  <a:txBody>
                    <a:bodyPr/>
                    <a:lstStyle/>
                    <a:p>
                      <a:pPr marL="285750" indent="-285750" algn="l">
                        <a:lnSpc>
                          <a:spcPct val="115000"/>
                        </a:lnSpc>
                        <a:spcAft>
                          <a:spcPts val="800"/>
                        </a:spcAft>
                        <a:buFont typeface="Wingdings" panose="05000000000000000000" pitchFamily="2" charset="2"/>
                        <a:buChar char="ü"/>
                      </a:pPr>
                      <a:r>
                        <a:rPr lang="pt-BR" sz="1800" dirty="0">
                          <a:solidFill>
                            <a:schemeClr val="tx1">
                              <a:lumMod val="65000"/>
                              <a:lumOff val="35000"/>
                            </a:schemeClr>
                          </a:solidFill>
                          <a:effectLst/>
                          <a:latin typeface="+mn-lt"/>
                        </a:rPr>
                        <a:t>Reprodução de propaganda em jornal ou revista na internet</a:t>
                      </a:r>
                    </a:p>
                    <a:p>
                      <a:pPr marL="285750" indent="-285750" algn="l">
                        <a:lnSpc>
                          <a:spcPct val="115000"/>
                        </a:lnSpc>
                        <a:spcAft>
                          <a:spcPts val="0"/>
                        </a:spcAft>
                        <a:buFont typeface="Wingdings" panose="05000000000000000000" pitchFamily="2" charset="2"/>
                        <a:buChar char="ü"/>
                      </a:pPr>
                      <a:r>
                        <a:rPr lang="pt-BR" sz="1800" dirty="0">
                          <a:solidFill>
                            <a:schemeClr val="tx1">
                              <a:lumMod val="65000"/>
                              <a:lumOff val="35000"/>
                            </a:schemeClr>
                          </a:solidFill>
                          <a:effectLst/>
                          <a:latin typeface="+mn-lt"/>
                        </a:rPr>
                        <a:t> </a:t>
                      </a:r>
                      <a:endParaRPr lang="pt-BR" sz="1800" dirty="0">
                        <a:solidFill>
                          <a:schemeClr val="tx1">
                            <a:lumMod val="65000"/>
                            <a:lumOff val="35000"/>
                          </a:schemeClr>
                        </a:solidFill>
                        <a:effectLst/>
                        <a:latin typeface="+mn-lt"/>
                        <a:ea typeface="Calibri" panose="020F0502020204030204" pitchFamily="34" charset="0"/>
                      </a:endParaRPr>
                    </a:p>
                  </a:txBody>
                  <a:tcPr marL="63500" marR="63500" marT="63500" marB="63500"/>
                </a:tc>
                <a:extLst>
                  <a:ext uri="{0D108BD9-81ED-4DB2-BD59-A6C34878D82A}">
                    <a16:rowId xmlns:a16="http://schemas.microsoft.com/office/drawing/2014/main" val="641891534"/>
                  </a:ext>
                </a:extLst>
              </a:tr>
            </a:tbl>
          </a:graphicData>
        </a:graphic>
      </p:graphicFrame>
      <p:pic>
        <p:nvPicPr>
          <p:cNvPr id="9" name="Imagem 8">
            <a:extLst>
              <a:ext uri="{FF2B5EF4-FFF2-40B4-BE49-F238E27FC236}">
                <a16:creationId xmlns:a16="http://schemas.microsoft.com/office/drawing/2014/main" id="{33719BAF-BD85-4156-9813-207B75BF9126}"/>
              </a:ext>
            </a:extLst>
          </p:cNvPr>
          <p:cNvPicPr>
            <a:picLocks noChangeAspect="1"/>
          </p:cNvPicPr>
          <p:nvPr/>
        </p:nvPicPr>
        <p:blipFill>
          <a:blip r:embed="rId2"/>
          <a:stretch>
            <a:fillRect/>
          </a:stretch>
        </p:blipFill>
        <p:spPr>
          <a:xfrm>
            <a:off x="966787" y="1176337"/>
            <a:ext cx="1262063" cy="1321261"/>
          </a:xfrm>
          <a:prstGeom prst="rect">
            <a:avLst/>
          </a:prstGeom>
        </p:spPr>
      </p:pic>
      <p:pic>
        <p:nvPicPr>
          <p:cNvPr id="11" name="Imagem 10">
            <a:extLst>
              <a:ext uri="{FF2B5EF4-FFF2-40B4-BE49-F238E27FC236}">
                <a16:creationId xmlns:a16="http://schemas.microsoft.com/office/drawing/2014/main" id="{969C98A0-B83A-4825-87A7-D3139D44B8E9}"/>
              </a:ext>
            </a:extLst>
          </p:cNvPr>
          <p:cNvPicPr>
            <a:picLocks noChangeAspect="1"/>
          </p:cNvPicPr>
          <p:nvPr/>
        </p:nvPicPr>
        <p:blipFill>
          <a:blip r:embed="rId3"/>
          <a:stretch>
            <a:fillRect/>
          </a:stretch>
        </p:blipFill>
        <p:spPr>
          <a:xfrm>
            <a:off x="9323071" y="4753977"/>
            <a:ext cx="1266825" cy="1274799"/>
          </a:xfrm>
          <a:prstGeom prst="rect">
            <a:avLst/>
          </a:prstGeom>
        </p:spPr>
      </p:pic>
    </p:spTree>
    <p:extLst>
      <p:ext uri="{BB962C8B-B14F-4D97-AF65-F5344CB8AC3E}">
        <p14:creationId xmlns:p14="http://schemas.microsoft.com/office/powerpoint/2010/main" val="213193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0AEAD-70FC-4F21-B4A5-654B5611BDFE}"/>
              </a:ext>
            </a:extLst>
          </p:cNvPr>
          <p:cNvSpPr>
            <a:spLocks noGrp="1"/>
          </p:cNvSpPr>
          <p:nvPr>
            <p:ph type="title"/>
          </p:nvPr>
        </p:nvSpPr>
        <p:spPr/>
        <p:txBody>
          <a:bodyPr>
            <a:normAutofit/>
          </a:bodyPr>
          <a:lstStyle/>
          <a:p>
            <a:pPr algn="ctr"/>
            <a:r>
              <a:rPr lang="pt-BR" sz="4000" b="1" dirty="0"/>
              <a:t>O que é a pré-campanha?</a:t>
            </a:r>
          </a:p>
        </p:txBody>
      </p:sp>
      <p:sp>
        <p:nvSpPr>
          <p:cNvPr id="3" name="Espaço Reservado para Conteúdo 2">
            <a:extLst>
              <a:ext uri="{FF2B5EF4-FFF2-40B4-BE49-F238E27FC236}">
                <a16:creationId xmlns:a16="http://schemas.microsoft.com/office/drawing/2014/main" id="{256E0E9E-D3D5-4079-91F0-B2D29D0640EA}"/>
              </a:ext>
            </a:extLst>
          </p:cNvPr>
          <p:cNvSpPr>
            <a:spLocks noGrp="1"/>
          </p:cNvSpPr>
          <p:nvPr>
            <p:ph idx="1"/>
          </p:nvPr>
        </p:nvSpPr>
        <p:spPr/>
        <p:txBody>
          <a:bodyPr/>
          <a:lstStyle/>
          <a:p>
            <a:pPr marL="0" indent="0" algn="just">
              <a:buNone/>
            </a:pPr>
            <a:r>
              <a:rPr lang="pt-BR" sz="1800" dirty="0">
                <a:solidFill>
                  <a:schemeClr val="tx1">
                    <a:lumMod val="65000"/>
                    <a:lumOff val="35000"/>
                  </a:schemeClr>
                </a:solidFill>
                <a:ea typeface="Cambria" panose="02040503050406030204" pitchFamily="18" charset="0"/>
              </a:rPr>
              <a:t>A propaganda eleitoral é </a:t>
            </a:r>
            <a:r>
              <a:rPr lang="pt-BR" sz="1800" b="1" dirty="0">
                <a:solidFill>
                  <a:schemeClr val="tx1">
                    <a:lumMod val="65000"/>
                    <a:lumOff val="35000"/>
                  </a:schemeClr>
                </a:solidFill>
                <a:ea typeface="Cambria" panose="02040503050406030204" pitchFamily="18" charset="0"/>
              </a:rPr>
              <a:t>direito coletivo do povo</a:t>
            </a:r>
            <a:r>
              <a:rPr lang="pt-BR" sz="1800" dirty="0">
                <a:solidFill>
                  <a:schemeClr val="tx1">
                    <a:lumMod val="65000"/>
                    <a:lumOff val="35000"/>
                  </a:schemeClr>
                </a:solidFill>
                <a:ea typeface="Cambria" panose="02040503050406030204" pitchFamily="18" charset="0"/>
              </a:rPr>
              <a:t>, que tem por objetivo informar e  contribuir para a formação da vontade do eleitor!</a:t>
            </a:r>
          </a:p>
          <a:p>
            <a:pPr marL="0" indent="0" algn="just">
              <a:buNone/>
            </a:pPr>
            <a:r>
              <a:rPr lang="pt-BR" sz="1800" dirty="0">
                <a:solidFill>
                  <a:schemeClr val="tx1">
                    <a:lumMod val="65000"/>
                    <a:lumOff val="35000"/>
                  </a:schemeClr>
                </a:solidFill>
                <a:ea typeface="Cambria" panose="02040503050406030204" pitchFamily="18" charset="0"/>
              </a:rPr>
              <a:t> Se destina, portanto, a difundir nome, número, propostas e plataformas políticas dos candidatos e candidatas. </a:t>
            </a:r>
          </a:p>
          <a:p>
            <a:pPr marL="0" indent="0" algn="just">
              <a:buNone/>
            </a:pPr>
            <a:r>
              <a:rPr lang="pt-BR" sz="1800" dirty="0">
                <a:solidFill>
                  <a:schemeClr val="tx1">
                    <a:lumMod val="65000"/>
                    <a:lumOff val="35000"/>
                  </a:schemeClr>
                </a:solidFill>
                <a:ea typeface="Cambria" panose="02040503050406030204" pitchFamily="18" charset="0"/>
              </a:rPr>
              <a:t>Com tal formato, é permitida somente a partir de 16 de agosto do ano eleitoral - sob pena de multa ou outras penalidades mais graves. </a:t>
            </a:r>
          </a:p>
          <a:p>
            <a:pPr marL="0" indent="0" algn="just">
              <a:buNone/>
            </a:pPr>
            <a:r>
              <a:rPr lang="pt-BR" sz="1800" dirty="0">
                <a:solidFill>
                  <a:schemeClr val="tx1">
                    <a:lumMod val="65000"/>
                    <a:lumOff val="35000"/>
                  </a:schemeClr>
                </a:solidFill>
                <a:ea typeface="Cambria" panose="02040503050406030204" pitchFamily="18" charset="0"/>
              </a:rPr>
              <a:t>Todavia, é possível falar de política e eleições antes desse período sem que seja considerada propaganda eleitoral intempestiva ou extemporânea. Falamos da </a:t>
            </a:r>
            <a:r>
              <a:rPr lang="pt-BR" sz="1800" b="1" dirty="0">
                <a:solidFill>
                  <a:schemeClr val="tx1">
                    <a:lumMod val="65000"/>
                    <a:lumOff val="35000"/>
                  </a:schemeClr>
                </a:solidFill>
                <a:ea typeface="Cambria" panose="02040503050406030204" pitchFamily="18" charset="0"/>
              </a:rPr>
              <a:t>pré-campanha.</a:t>
            </a:r>
          </a:p>
          <a:p>
            <a:endParaRPr lang="pt-BR" dirty="0"/>
          </a:p>
        </p:txBody>
      </p:sp>
      <p:pic>
        <p:nvPicPr>
          <p:cNvPr id="5" name="Imagem 4">
            <a:extLst>
              <a:ext uri="{FF2B5EF4-FFF2-40B4-BE49-F238E27FC236}">
                <a16:creationId xmlns:a16="http://schemas.microsoft.com/office/drawing/2014/main" id="{FE537467-C815-4994-9BAB-969E5CAA1919}"/>
              </a:ext>
            </a:extLst>
          </p:cNvPr>
          <p:cNvPicPr>
            <a:picLocks noChangeAspect="1"/>
          </p:cNvPicPr>
          <p:nvPr/>
        </p:nvPicPr>
        <p:blipFill>
          <a:blip r:embed="rId2"/>
          <a:stretch>
            <a:fillRect/>
          </a:stretch>
        </p:blipFill>
        <p:spPr>
          <a:xfrm>
            <a:off x="1066800" y="642594"/>
            <a:ext cx="1304925" cy="1300841"/>
          </a:xfrm>
          <a:prstGeom prst="rect">
            <a:avLst/>
          </a:prstGeom>
        </p:spPr>
      </p:pic>
      <p:pic>
        <p:nvPicPr>
          <p:cNvPr id="10" name="Imagem 9">
            <a:extLst>
              <a:ext uri="{FF2B5EF4-FFF2-40B4-BE49-F238E27FC236}">
                <a16:creationId xmlns:a16="http://schemas.microsoft.com/office/drawing/2014/main" id="{7BE3B289-EEDB-45C0-AAA0-5D20FF006BE3}"/>
              </a:ext>
            </a:extLst>
          </p:cNvPr>
          <p:cNvPicPr>
            <a:picLocks noChangeAspect="1"/>
          </p:cNvPicPr>
          <p:nvPr/>
        </p:nvPicPr>
        <p:blipFill>
          <a:blip r:embed="rId3"/>
          <a:stretch>
            <a:fillRect/>
          </a:stretch>
        </p:blipFill>
        <p:spPr>
          <a:xfrm>
            <a:off x="9858375" y="4760240"/>
            <a:ext cx="1266825" cy="1274799"/>
          </a:xfrm>
          <a:prstGeom prst="rect">
            <a:avLst/>
          </a:prstGeom>
        </p:spPr>
      </p:pic>
    </p:spTree>
    <p:extLst>
      <p:ext uri="{BB962C8B-B14F-4D97-AF65-F5344CB8AC3E}">
        <p14:creationId xmlns:p14="http://schemas.microsoft.com/office/powerpoint/2010/main" val="139158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E78DAD09-89E5-40ED-B5A9-094878C9F839}"/>
              </a:ext>
            </a:extLst>
          </p:cNvPr>
          <p:cNvGraphicFramePr>
            <a:graphicFrameLocks noGrp="1"/>
          </p:cNvGraphicFramePr>
          <p:nvPr>
            <p:extLst>
              <p:ext uri="{D42A27DB-BD31-4B8C-83A1-F6EECF244321}">
                <p14:modId xmlns:p14="http://schemas.microsoft.com/office/powerpoint/2010/main" val="1794921595"/>
              </p:ext>
            </p:extLst>
          </p:nvPr>
        </p:nvGraphicFramePr>
        <p:xfrm>
          <a:off x="2690577" y="641553"/>
          <a:ext cx="6810846" cy="5574894"/>
        </p:xfrm>
        <a:graphic>
          <a:graphicData uri="http://schemas.openxmlformats.org/drawingml/2006/table">
            <a:tbl>
              <a:tblPr bandRow="1">
                <a:effectLst/>
                <a:tableStyleId>{5C22544A-7EE6-4342-B048-85BDC9FD1C3A}</a:tableStyleId>
              </a:tblPr>
              <a:tblGrid>
                <a:gridCol w="4058026">
                  <a:extLst>
                    <a:ext uri="{9D8B030D-6E8A-4147-A177-3AD203B41FA5}">
                      <a16:colId xmlns:a16="http://schemas.microsoft.com/office/drawing/2014/main" val="1425228756"/>
                    </a:ext>
                  </a:extLst>
                </a:gridCol>
                <a:gridCol w="2752820">
                  <a:extLst>
                    <a:ext uri="{9D8B030D-6E8A-4147-A177-3AD203B41FA5}">
                      <a16:colId xmlns:a16="http://schemas.microsoft.com/office/drawing/2014/main" val="2950208791"/>
                    </a:ext>
                  </a:extLst>
                </a:gridCol>
              </a:tblGrid>
              <a:tr h="860273">
                <a:tc gridSpan="2">
                  <a:txBody>
                    <a:bodyPr/>
                    <a:lstStyle/>
                    <a:p>
                      <a:pPr algn="ctr">
                        <a:lnSpc>
                          <a:spcPct val="115000"/>
                        </a:lnSpc>
                        <a:spcAft>
                          <a:spcPts val="800"/>
                        </a:spcAft>
                      </a:pPr>
                      <a:r>
                        <a:rPr lang="pt-BR" sz="1600" b="1" dirty="0">
                          <a:solidFill>
                            <a:schemeClr val="tx1"/>
                          </a:solidFill>
                          <a:effectLst/>
                          <a:latin typeface="+mn-lt"/>
                        </a:rPr>
                        <a:t>NO DIA DA ELEIÇÃO </a:t>
                      </a:r>
                    </a:p>
                    <a:p>
                      <a:pPr>
                        <a:lnSpc>
                          <a:spcPct val="115000"/>
                        </a:lnSpc>
                        <a:spcAft>
                          <a:spcPts val="800"/>
                        </a:spcAft>
                      </a:pPr>
                      <a:r>
                        <a:rPr lang="pt-BR" sz="1600" dirty="0">
                          <a:solidFill>
                            <a:schemeClr val="tx1"/>
                          </a:solidFill>
                          <a:effectLst/>
                          <a:latin typeface="+mn-lt"/>
                        </a:rPr>
                        <a:t>               PODE                                                            NÃO PODE </a:t>
                      </a:r>
                    </a:p>
                  </a:txBody>
                  <a:tcPr marL="63500" marR="63500" marT="63500" marB="63500"/>
                </a:tc>
                <a:tc hMerge="1">
                  <a:txBody>
                    <a:bodyPr/>
                    <a:lstStyle/>
                    <a:p>
                      <a:pPr>
                        <a:lnSpc>
                          <a:spcPct val="115000"/>
                        </a:lnSpc>
                        <a:spcAft>
                          <a:spcPts val="800"/>
                        </a:spcAft>
                      </a:pPr>
                      <a:endParaRPr lang="pt-BR" sz="1800" dirty="0">
                        <a:solidFill>
                          <a:schemeClr val="accent1"/>
                        </a:solidFill>
                        <a:effectLst/>
                        <a:latin typeface="Corbel Light" panose="020B0303020204020204" pitchFamily="34" charset="0"/>
                      </a:endParaRPr>
                    </a:p>
                  </a:txBody>
                  <a:tcPr marL="63500" marR="63500" marT="63500" marB="63500"/>
                </a:tc>
                <a:extLst>
                  <a:ext uri="{0D108BD9-81ED-4DB2-BD59-A6C34878D82A}">
                    <a16:rowId xmlns:a16="http://schemas.microsoft.com/office/drawing/2014/main" val="708750879"/>
                  </a:ext>
                </a:extLst>
              </a:tr>
              <a:tr h="4180288">
                <a:tc>
                  <a:txBody>
                    <a:bodyPr/>
                    <a:lstStyle/>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 Manter no ar o conteúdo impulsionado (desde que não faça novo impulsionamento no domingo)</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 Manter no ar a propaganda postada antes</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-Curtir publicações de outras páginas e pessoas, reagir a comentários</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-Publicar foto após a votação (inclusive no local de votação) sem pedido de voto</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-Realizar publicações, desde que sem mencionar outras candidaturas, sem pedir voto ou apoio, mesmo de forma indireta</a:t>
                      </a:r>
                    </a:p>
                  </a:txBody>
                  <a:tcPr marL="63500" marR="63500" marT="63500" marB="63500"/>
                </a:tc>
                <a:tc>
                  <a:txBody>
                    <a:bodyPr/>
                    <a:lstStyle/>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-Fazer novos impulsionamentos de conteúdos</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-Realizar novas publicações com propagandas eleitorais</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-Enviar mensagens no </a:t>
                      </a:r>
                      <a:r>
                        <a:rPr lang="pt-BR" sz="1600" dirty="0" err="1">
                          <a:solidFill>
                            <a:schemeClr val="tx1">
                              <a:lumMod val="65000"/>
                              <a:lumOff val="35000"/>
                            </a:schemeClr>
                          </a:solidFill>
                          <a:effectLst/>
                          <a:latin typeface="+mn-lt"/>
                        </a:rPr>
                        <a:t>whatsapp</a:t>
                      </a:r>
                      <a:r>
                        <a:rPr lang="pt-BR" sz="1600" dirty="0">
                          <a:solidFill>
                            <a:schemeClr val="tx1">
                              <a:lumMod val="65000"/>
                              <a:lumOff val="35000"/>
                            </a:schemeClr>
                          </a:solidFill>
                          <a:effectLst/>
                          <a:latin typeface="+mn-lt"/>
                        </a:rPr>
                        <a:t> pedindo voto ou chamando para votação</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-Pedir votos</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-Distribuir propaganda</a:t>
                      </a:r>
                    </a:p>
                    <a:p>
                      <a:pPr marL="285750" indent="-285750">
                        <a:lnSpc>
                          <a:spcPct val="115000"/>
                        </a:lnSpc>
                        <a:spcAft>
                          <a:spcPts val="800"/>
                        </a:spcAft>
                        <a:buFont typeface="Wingdings" panose="05000000000000000000" pitchFamily="2" charset="2"/>
                        <a:buChar char="ü"/>
                      </a:pPr>
                      <a:r>
                        <a:rPr lang="pt-BR" sz="1600" dirty="0">
                          <a:solidFill>
                            <a:schemeClr val="tx1">
                              <a:lumMod val="65000"/>
                              <a:lumOff val="35000"/>
                            </a:schemeClr>
                          </a:solidFill>
                          <a:effectLst/>
                          <a:latin typeface="+mn-lt"/>
                        </a:rPr>
                        <a:t>-Levar pessoas para votar</a:t>
                      </a:r>
                    </a:p>
                  </a:txBody>
                  <a:tcPr marL="63500" marR="63500" marT="63500" marB="63500"/>
                </a:tc>
                <a:extLst>
                  <a:ext uri="{0D108BD9-81ED-4DB2-BD59-A6C34878D82A}">
                    <a16:rowId xmlns:a16="http://schemas.microsoft.com/office/drawing/2014/main" val="1646346984"/>
                  </a:ext>
                </a:extLst>
              </a:tr>
            </a:tbl>
          </a:graphicData>
        </a:graphic>
      </p:graphicFrame>
      <p:pic>
        <p:nvPicPr>
          <p:cNvPr id="5" name="Imagem 4">
            <a:extLst>
              <a:ext uri="{FF2B5EF4-FFF2-40B4-BE49-F238E27FC236}">
                <a16:creationId xmlns:a16="http://schemas.microsoft.com/office/drawing/2014/main" id="{99E78EFA-7426-4027-B8FF-C35C51907BD0}"/>
              </a:ext>
            </a:extLst>
          </p:cNvPr>
          <p:cNvPicPr>
            <a:picLocks noChangeAspect="1"/>
          </p:cNvPicPr>
          <p:nvPr/>
        </p:nvPicPr>
        <p:blipFill>
          <a:blip r:embed="rId2"/>
          <a:stretch>
            <a:fillRect/>
          </a:stretch>
        </p:blipFill>
        <p:spPr>
          <a:xfrm>
            <a:off x="1335881" y="641553"/>
            <a:ext cx="1262063" cy="1321261"/>
          </a:xfrm>
          <a:prstGeom prst="rect">
            <a:avLst/>
          </a:prstGeom>
        </p:spPr>
      </p:pic>
      <p:pic>
        <p:nvPicPr>
          <p:cNvPr id="7" name="Imagem 6">
            <a:extLst>
              <a:ext uri="{FF2B5EF4-FFF2-40B4-BE49-F238E27FC236}">
                <a16:creationId xmlns:a16="http://schemas.microsoft.com/office/drawing/2014/main" id="{249291F6-6E96-4727-9398-5793E31166A7}"/>
              </a:ext>
            </a:extLst>
          </p:cNvPr>
          <p:cNvPicPr>
            <a:picLocks noChangeAspect="1"/>
          </p:cNvPicPr>
          <p:nvPr/>
        </p:nvPicPr>
        <p:blipFill>
          <a:blip r:embed="rId3"/>
          <a:stretch>
            <a:fillRect/>
          </a:stretch>
        </p:blipFill>
        <p:spPr>
          <a:xfrm>
            <a:off x="9663112" y="4941648"/>
            <a:ext cx="1266825" cy="1274799"/>
          </a:xfrm>
          <a:prstGeom prst="rect">
            <a:avLst/>
          </a:prstGeom>
        </p:spPr>
      </p:pic>
    </p:spTree>
    <p:extLst>
      <p:ext uri="{BB962C8B-B14F-4D97-AF65-F5344CB8AC3E}">
        <p14:creationId xmlns:p14="http://schemas.microsoft.com/office/powerpoint/2010/main" val="109683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2B6D64-88EA-40F1-A97A-4FBBBBC2D9D9}"/>
              </a:ext>
            </a:extLst>
          </p:cNvPr>
          <p:cNvSpPr>
            <a:spLocks noGrp="1"/>
          </p:cNvSpPr>
          <p:nvPr>
            <p:ph type="title"/>
          </p:nvPr>
        </p:nvSpPr>
        <p:spPr/>
        <p:txBody>
          <a:bodyPr/>
          <a:lstStyle/>
          <a:p>
            <a:r>
              <a:rPr lang="pt-BR" sz="4000" dirty="0"/>
              <a:t>Desejamos SUCESSO NA CAMPANHA! </a:t>
            </a:r>
          </a:p>
        </p:txBody>
      </p:sp>
      <p:sp>
        <p:nvSpPr>
          <p:cNvPr id="3" name="Espaço Reservado para Texto 2">
            <a:extLst>
              <a:ext uri="{FF2B5EF4-FFF2-40B4-BE49-F238E27FC236}">
                <a16:creationId xmlns:a16="http://schemas.microsoft.com/office/drawing/2014/main" id="{66CCF54B-8216-4375-9559-BF746199B02B}"/>
              </a:ext>
            </a:extLst>
          </p:cNvPr>
          <p:cNvSpPr>
            <a:spLocks noGrp="1"/>
          </p:cNvSpPr>
          <p:nvPr>
            <p:ph type="body" idx="1"/>
          </p:nvPr>
        </p:nvSpPr>
        <p:spPr/>
        <p:txBody>
          <a:bodyPr/>
          <a:lstStyle/>
          <a:p>
            <a:r>
              <a:rPr lang="pt-BR" dirty="0"/>
              <a:t>Elaboração: Carolina Lobo e Paulo Machado Guimaraes</a:t>
            </a:r>
          </a:p>
        </p:txBody>
      </p:sp>
      <p:pic>
        <p:nvPicPr>
          <p:cNvPr id="5" name="Imagem 4">
            <a:extLst>
              <a:ext uri="{FF2B5EF4-FFF2-40B4-BE49-F238E27FC236}">
                <a16:creationId xmlns:a16="http://schemas.microsoft.com/office/drawing/2014/main" id="{AAF6ACB5-86C3-41EF-8B38-6B8811639D68}"/>
              </a:ext>
            </a:extLst>
          </p:cNvPr>
          <p:cNvPicPr>
            <a:picLocks noChangeAspect="1"/>
          </p:cNvPicPr>
          <p:nvPr/>
        </p:nvPicPr>
        <p:blipFill>
          <a:blip r:embed="rId2"/>
          <a:stretch>
            <a:fillRect/>
          </a:stretch>
        </p:blipFill>
        <p:spPr>
          <a:xfrm>
            <a:off x="1557529" y="1515307"/>
            <a:ext cx="1262063" cy="1321261"/>
          </a:xfrm>
          <a:prstGeom prst="rect">
            <a:avLst/>
          </a:prstGeom>
        </p:spPr>
      </p:pic>
      <p:pic>
        <p:nvPicPr>
          <p:cNvPr id="7" name="Imagem 6">
            <a:extLst>
              <a:ext uri="{FF2B5EF4-FFF2-40B4-BE49-F238E27FC236}">
                <a16:creationId xmlns:a16="http://schemas.microsoft.com/office/drawing/2014/main" id="{2EE0C0D2-A7F4-4172-A208-90DFFBD8B7EC}"/>
              </a:ext>
            </a:extLst>
          </p:cNvPr>
          <p:cNvPicPr>
            <a:picLocks noChangeAspect="1"/>
          </p:cNvPicPr>
          <p:nvPr/>
        </p:nvPicPr>
        <p:blipFill>
          <a:blip r:embed="rId3"/>
          <a:stretch>
            <a:fillRect/>
          </a:stretch>
        </p:blipFill>
        <p:spPr>
          <a:xfrm>
            <a:off x="9373740" y="4044662"/>
            <a:ext cx="1266825" cy="1274799"/>
          </a:xfrm>
          <a:prstGeom prst="rect">
            <a:avLst/>
          </a:prstGeom>
        </p:spPr>
      </p:pic>
    </p:spTree>
    <p:extLst>
      <p:ext uri="{BB962C8B-B14F-4D97-AF65-F5344CB8AC3E}">
        <p14:creationId xmlns:p14="http://schemas.microsoft.com/office/powerpoint/2010/main" val="365976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8479A-6FF7-4A84-8107-ACFBEC5D7ADC}"/>
              </a:ext>
            </a:extLst>
          </p:cNvPr>
          <p:cNvSpPr>
            <a:spLocks noGrp="1"/>
          </p:cNvSpPr>
          <p:nvPr>
            <p:ph type="title"/>
          </p:nvPr>
        </p:nvSpPr>
        <p:spPr/>
        <p:txBody>
          <a:bodyPr>
            <a:normAutofit/>
          </a:bodyPr>
          <a:lstStyle/>
          <a:p>
            <a:pPr algn="ctr"/>
            <a:r>
              <a:rPr lang="pt-BR" dirty="0"/>
              <a:t>	 </a:t>
            </a:r>
            <a:r>
              <a:rPr lang="pt-BR" sz="3600" b="1" dirty="0"/>
              <a:t>E o que pode ser feito durante a pré-campanha?</a:t>
            </a:r>
          </a:p>
        </p:txBody>
      </p:sp>
      <p:sp>
        <p:nvSpPr>
          <p:cNvPr id="3" name="Espaço Reservado para Conteúdo 2">
            <a:extLst>
              <a:ext uri="{FF2B5EF4-FFF2-40B4-BE49-F238E27FC236}">
                <a16:creationId xmlns:a16="http://schemas.microsoft.com/office/drawing/2014/main" id="{B42D1A25-998D-45BF-93EA-98CA436AF06A}"/>
              </a:ext>
            </a:extLst>
          </p:cNvPr>
          <p:cNvSpPr>
            <a:spLocks noGrp="1"/>
          </p:cNvSpPr>
          <p:nvPr>
            <p:ph idx="1"/>
          </p:nvPr>
        </p:nvSpPr>
        <p:spPr/>
        <p:txBody>
          <a:bodyPr>
            <a:normAutofit/>
          </a:bodyPr>
          <a:lstStyle/>
          <a:p>
            <a:pPr marL="0" indent="0" algn="just">
              <a:buNone/>
            </a:pPr>
            <a:r>
              <a:rPr lang="pt-BR" sz="2000" dirty="0">
                <a:solidFill>
                  <a:schemeClr val="tx1">
                    <a:lumMod val="65000"/>
                    <a:lumOff val="35000"/>
                  </a:schemeClr>
                </a:solidFill>
                <a:ea typeface="Cambria" panose="02040503050406030204" pitchFamily="18" charset="0"/>
              </a:rPr>
              <a:t>Segundo o art. 36-A, da Lei nº 9.504/97, na pré-campanha é possível:</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Fazer propaganda intrapartidária, ou seja, para as pessoas que participam da convenção do partido;</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Mencionar sua futura candidatura, sem pedido expresso de voto;</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Participar de entrevistas, encontros, debates ou “</a:t>
            </a:r>
            <a:r>
              <a:rPr lang="pt-BR" dirty="0" err="1">
                <a:solidFill>
                  <a:schemeClr val="tx1">
                    <a:lumMod val="65000"/>
                    <a:lumOff val="35000"/>
                  </a:schemeClr>
                </a:solidFill>
                <a:ea typeface="Cambria" panose="02040503050406030204" pitchFamily="18" charset="0"/>
              </a:rPr>
              <a:t>lives</a:t>
            </a:r>
            <a:r>
              <a:rPr lang="pt-BR" dirty="0">
                <a:solidFill>
                  <a:schemeClr val="tx1">
                    <a:lumMod val="65000"/>
                    <a:lumOff val="35000"/>
                  </a:schemeClr>
                </a:solidFill>
                <a:ea typeface="Cambria" panose="02040503050406030204" pitchFamily="18" charset="0"/>
              </a:rPr>
              <a:t>”;</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Realizar encontros, seminários, congressos, inclusive no ambiente virtual, para falar de sua futura candidatura;</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Produzir e distribuir materiais informativos sobre suas pautas;</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Divulgar suas posições pessoais;</a:t>
            </a:r>
          </a:p>
          <a:p>
            <a:pPr marL="552870" indent="-285750" algn="just">
              <a:buFont typeface="Wingdings" panose="05000000000000000000" pitchFamily="2" charset="2"/>
              <a:buChar char="ü"/>
            </a:pPr>
            <a:r>
              <a:rPr lang="pt-BR" dirty="0">
                <a:solidFill>
                  <a:schemeClr val="tx1">
                    <a:lumMod val="65000"/>
                    <a:lumOff val="35000"/>
                  </a:schemeClr>
                </a:solidFill>
                <a:ea typeface="Cambria" panose="02040503050406030204" pitchFamily="18" charset="0"/>
              </a:rPr>
              <a:t>Divulgar sua campanha de financiamento coletivo.</a:t>
            </a:r>
          </a:p>
          <a:p>
            <a:pPr marL="552870" indent="-285750" algn="just">
              <a:buFont typeface="Wingdings" panose="05000000000000000000" pitchFamily="2" charset="2"/>
              <a:buChar char="ü"/>
            </a:pPr>
            <a:endParaRPr lang="pt-BR" dirty="0">
              <a:solidFill>
                <a:schemeClr val="tx1">
                  <a:lumMod val="65000"/>
                  <a:lumOff val="35000"/>
                </a:schemeClr>
              </a:solidFill>
              <a:latin typeface="+mj-lt"/>
              <a:ea typeface="Cambria" panose="02040503050406030204" pitchFamily="18" charset="0"/>
            </a:endParaRPr>
          </a:p>
          <a:p>
            <a:endParaRPr lang="pt-BR" dirty="0"/>
          </a:p>
        </p:txBody>
      </p:sp>
      <p:pic>
        <p:nvPicPr>
          <p:cNvPr id="5" name="Imagem 4">
            <a:extLst>
              <a:ext uri="{FF2B5EF4-FFF2-40B4-BE49-F238E27FC236}">
                <a16:creationId xmlns:a16="http://schemas.microsoft.com/office/drawing/2014/main" id="{AE52051D-88D9-437D-8FBF-74ED2555ABD5}"/>
              </a:ext>
            </a:extLst>
          </p:cNvPr>
          <p:cNvPicPr>
            <a:picLocks noChangeAspect="1"/>
          </p:cNvPicPr>
          <p:nvPr/>
        </p:nvPicPr>
        <p:blipFill>
          <a:blip r:embed="rId2"/>
          <a:stretch>
            <a:fillRect/>
          </a:stretch>
        </p:blipFill>
        <p:spPr>
          <a:xfrm>
            <a:off x="1066800" y="677973"/>
            <a:ext cx="1304925" cy="1300841"/>
          </a:xfrm>
          <a:prstGeom prst="rect">
            <a:avLst/>
          </a:prstGeom>
        </p:spPr>
      </p:pic>
      <p:pic>
        <p:nvPicPr>
          <p:cNvPr id="7" name="Imagem 6">
            <a:extLst>
              <a:ext uri="{FF2B5EF4-FFF2-40B4-BE49-F238E27FC236}">
                <a16:creationId xmlns:a16="http://schemas.microsoft.com/office/drawing/2014/main" id="{D35373EF-9EA9-48C5-B688-15251C6295C4}"/>
              </a:ext>
            </a:extLst>
          </p:cNvPr>
          <p:cNvPicPr>
            <a:picLocks noChangeAspect="1"/>
          </p:cNvPicPr>
          <p:nvPr/>
        </p:nvPicPr>
        <p:blipFill>
          <a:blip r:embed="rId3"/>
          <a:stretch>
            <a:fillRect/>
          </a:stretch>
        </p:blipFill>
        <p:spPr>
          <a:xfrm>
            <a:off x="9858375" y="4760240"/>
            <a:ext cx="1266825" cy="1274799"/>
          </a:xfrm>
          <a:prstGeom prst="rect">
            <a:avLst/>
          </a:prstGeom>
        </p:spPr>
      </p:pic>
    </p:spTree>
    <p:extLst>
      <p:ext uri="{BB962C8B-B14F-4D97-AF65-F5344CB8AC3E}">
        <p14:creationId xmlns:p14="http://schemas.microsoft.com/office/powerpoint/2010/main" val="1439518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8479A-6FF7-4A84-8107-ACFBEC5D7ADC}"/>
              </a:ext>
            </a:extLst>
          </p:cNvPr>
          <p:cNvSpPr>
            <a:spLocks noGrp="1"/>
          </p:cNvSpPr>
          <p:nvPr>
            <p:ph type="title"/>
          </p:nvPr>
        </p:nvSpPr>
        <p:spPr/>
        <p:txBody>
          <a:bodyPr>
            <a:normAutofit/>
          </a:bodyPr>
          <a:lstStyle/>
          <a:p>
            <a:pPr algn="ctr"/>
            <a:r>
              <a:rPr lang="pt-BR" dirty="0"/>
              <a:t>	 </a:t>
            </a:r>
            <a:r>
              <a:rPr lang="pt-BR" sz="3600" b="1" dirty="0"/>
              <a:t>O que não pode ser feito na pré-campanha?</a:t>
            </a:r>
          </a:p>
        </p:txBody>
      </p:sp>
      <p:sp>
        <p:nvSpPr>
          <p:cNvPr id="3" name="Espaço Reservado para Conteúdo 2">
            <a:extLst>
              <a:ext uri="{FF2B5EF4-FFF2-40B4-BE49-F238E27FC236}">
                <a16:creationId xmlns:a16="http://schemas.microsoft.com/office/drawing/2014/main" id="{B42D1A25-998D-45BF-93EA-98CA436AF06A}"/>
              </a:ext>
            </a:extLst>
          </p:cNvPr>
          <p:cNvSpPr>
            <a:spLocks noGrp="1"/>
          </p:cNvSpPr>
          <p:nvPr>
            <p:ph idx="1"/>
          </p:nvPr>
        </p:nvSpPr>
        <p:spPr/>
        <p:txBody>
          <a:bodyPr>
            <a:normAutofit/>
          </a:bodyPr>
          <a:lstStyle/>
          <a:p>
            <a:pPr marL="0" indent="0" algn="just">
              <a:buNone/>
            </a:pPr>
            <a:endParaRPr lang="pt-BR" sz="2400" dirty="0">
              <a:solidFill>
                <a:schemeClr val="tx1">
                  <a:lumMod val="65000"/>
                  <a:lumOff val="35000"/>
                </a:schemeClr>
              </a:solidFill>
              <a:latin typeface="+mj-lt"/>
              <a:ea typeface="Cambria" panose="02040503050406030204" pitchFamily="18" charset="0"/>
            </a:endParaRPr>
          </a:p>
          <a:p>
            <a:pPr marL="0" indent="0" algn="just">
              <a:buNone/>
            </a:pPr>
            <a:r>
              <a:rPr lang="pt-BR" dirty="0">
                <a:solidFill>
                  <a:schemeClr val="tx1">
                    <a:lumMod val="50000"/>
                    <a:lumOff val="50000"/>
                  </a:schemeClr>
                </a:solidFill>
              </a:rPr>
              <a:t>A Justiça Eleitoral entende que tudo que não é permitido durante a campanha, também não deve ser realizado na pré-campanha. Sendo assim, não é possível:</a:t>
            </a:r>
          </a:p>
          <a:p>
            <a:pPr algn="just">
              <a:buFont typeface="Wingdings" panose="05000000000000000000" pitchFamily="2" charset="2"/>
              <a:buChar char="ü"/>
            </a:pPr>
            <a:r>
              <a:rPr lang="pt-BR" dirty="0">
                <a:solidFill>
                  <a:schemeClr val="tx1">
                    <a:lumMod val="50000"/>
                    <a:lumOff val="50000"/>
                  </a:schemeClr>
                </a:solidFill>
              </a:rPr>
              <a:t> Fazer pedido EXPLÍCITO de voto;</a:t>
            </a:r>
          </a:p>
          <a:p>
            <a:pPr algn="just">
              <a:buFont typeface="Wingdings" panose="05000000000000000000" pitchFamily="2" charset="2"/>
              <a:buChar char="ü"/>
            </a:pPr>
            <a:r>
              <a:rPr lang="pt-BR" dirty="0">
                <a:solidFill>
                  <a:schemeClr val="tx1">
                    <a:lumMod val="50000"/>
                    <a:lumOff val="50000"/>
                  </a:schemeClr>
                </a:solidFill>
              </a:rPr>
              <a:t>Distribuir brindes (bonés, chaveiros, camisetas, máscaras);</a:t>
            </a:r>
          </a:p>
          <a:p>
            <a:pPr algn="just">
              <a:buFont typeface="Wingdings" panose="05000000000000000000" pitchFamily="2" charset="2"/>
              <a:buChar char="ü"/>
            </a:pPr>
            <a:r>
              <a:rPr lang="pt-BR" dirty="0">
                <a:solidFill>
                  <a:schemeClr val="tx1">
                    <a:lumMod val="50000"/>
                    <a:lumOff val="50000"/>
                  </a:schemeClr>
                </a:solidFill>
              </a:rPr>
              <a:t>Usar outdoor;</a:t>
            </a:r>
          </a:p>
          <a:p>
            <a:pPr algn="just">
              <a:buFont typeface="Wingdings" panose="05000000000000000000" pitchFamily="2" charset="2"/>
              <a:buChar char="ü"/>
            </a:pPr>
            <a:r>
              <a:rPr lang="pt-BR" dirty="0">
                <a:solidFill>
                  <a:schemeClr val="tx1">
                    <a:lumMod val="50000"/>
                    <a:lumOff val="50000"/>
                  </a:schemeClr>
                </a:solidFill>
              </a:rPr>
              <a:t>Colar propaganda em local público (ruas, praças, escolas e </a:t>
            </a:r>
            <a:r>
              <a:rPr lang="pt-BR" dirty="0" err="1">
                <a:solidFill>
                  <a:schemeClr val="tx1">
                    <a:lumMod val="50000"/>
                    <a:lumOff val="50000"/>
                  </a:schemeClr>
                </a:solidFill>
              </a:rPr>
              <a:t>etc</a:t>
            </a:r>
            <a:r>
              <a:rPr lang="pt-BR" dirty="0">
                <a:solidFill>
                  <a:schemeClr val="tx1">
                    <a:lumMod val="50000"/>
                    <a:lumOff val="50000"/>
                  </a:schemeClr>
                </a:solidFill>
              </a:rPr>
              <a:t>);</a:t>
            </a:r>
          </a:p>
          <a:p>
            <a:pPr algn="just">
              <a:buFont typeface="Wingdings" panose="05000000000000000000" pitchFamily="2" charset="2"/>
              <a:buChar char="ü"/>
            </a:pPr>
            <a:r>
              <a:rPr lang="pt-BR" dirty="0">
                <a:solidFill>
                  <a:schemeClr val="tx1">
                    <a:lumMod val="50000"/>
                    <a:lumOff val="50000"/>
                  </a:schemeClr>
                </a:solidFill>
              </a:rPr>
              <a:t>Usar telemarketing;</a:t>
            </a:r>
          </a:p>
          <a:p>
            <a:pPr algn="just">
              <a:buFont typeface="Wingdings" panose="05000000000000000000" pitchFamily="2" charset="2"/>
              <a:buChar char="ü"/>
            </a:pPr>
            <a:r>
              <a:rPr lang="pt-BR" dirty="0">
                <a:solidFill>
                  <a:schemeClr val="tx1">
                    <a:lumMod val="50000"/>
                    <a:lumOff val="50000"/>
                  </a:schemeClr>
                </a:solidFill>
              </a:rPr>
              <a:t>Fazer disparo em massa no </a:t>
            </a:r>
            <a:r>
              <a:rPr lang="pt-BR" dirty="0" err="1">
                <a:solidFill>
                  <a:schemeClr val="tx1">
                    <a:lumMod val="50000"/>
                    <a:lumOff val="50000"/>
                  </a:schemeClr>
                </a:solidFill>
              </a:rPr>
              <a:t>whatsapp</a:t>
            </a:r>
            <a:r>
              <a:rPr lang="pt-BR" dirty="0">
                <a:solidFill>
                  <a:schemeClr val="tx1">
                    <a:lumMod val="50000"/>
                    <a:lumOff val="50000"/>
                  </a:schemeClr>
                </a:solidFill>
              </a:rPr>
              <a:t>;</a:t>
            </a:r>
          </a:p>
          <a:p>
            <a:pPr algn="just">
              <a:buFont typeface="Wingdings" panose="05000000000000000000" pitchFamily="2" charset="2"/>
              <a:buChar char="ü"/>
            </a:pPr>
            <a:r>
              <a:rPr lang="pt-BR" dirty="0">
                <a:solidFill>
                  <a:schemeClr val="tx1">
                    <a:lumMod val="50000"/>
                    <a:lumOff val="50000"/>
                  </a:schemeClr>
                </a:solidFill>
              </a:rPr>
              <a:t>Realizar showmício ou </a:t>
            </a:r>
            <a:r>
              <a:rPr lang="pt-BR" dirty="0" err="1">
                <a:solidFill>
                  <a:schemeClr val="tx1">
                    <a:lumMod val="50000"/>
                    <a:lumOff val="50000"/>
                  </a:schemeClr>
                </a:solidFill>
              </a:rPr>
              <a:t>lives</a:t>
            </a:r>
            <a:r>
              <a:rPr lang="pt-BR" dirty="0">
                <a:solidFill>
                  <a:schemeClr val="tx1">
                    <a:lumMod val="50000"/>
                    <a:lumOff val="50000"/>
                  </a:schemeClr>
                </a:solidFill>
              </a:rPr>
              <a:t> com show.</a:t>
            </a:r>
          </a:p>
          <a:p>
            <a:pPr algn="just">
              <a:buFont typeface="Wingdings" panose="05000000000000000000" pitchFamily="2" charset="2"/>
              <a:buChar char="ü"/>
            </a:pPr>
            <a:endParaRPr lang="pt-BR" dirty="0"/>
          </a:p>
        </p:txBody>
      </p:sp>
      <p:pic>
        <p:nvPicPr>
          <p:cNvPr id="5" name="Imagem 4">
            <a:extLst>
              <a:ext uri="{FF2B5EF4-FFF2-40B4-BE49-F238E27FC236}">
                <a16:creationId xmlns:a16="http://schemas.microsoft.com/office/drawing/2014/main" id="{AE52051D-88D9-437D-8FBF-74ED2555ABD5}"/>
              </a:ext>
            </a:extLst>
          </p:cNvPr>
          <p:cNvPicPr>
            <a:picLocks noChangeAspect="1"/>
          </p:cNvPicPr>
          <p:nvPr/>
        </p:nvPicPr>
        <p:blipFill>
          <a:blip r:embed="rId2"/>
          <a:stretch>
            <a:fillRect/>
          </a:stretch>
        </p:blipFill>
        <p:spPr>
          <a:xfrm>
            <a:off x="1066800" y="677973"/>
            <a:ext cx="1304925" cy="1300841"/>
          </a:xfrm>
          <a:prstGeom prst="rect">
            <a:avLst/>
          </a:prstGeom>
        </p:spPr>
      </p:pic>
      <p:pic>
        <p:nvPicPr>
          <p:cNvPr id="4" name="Imagem 3">
            <a:extLst>
              <a:ext uri="{FF2B5EF4-FFF2-40B4-BE49-F238E27FC236}">
                <a16:creationId xmlns:a16="http://schemas.microsoft.com/office/drawing/2014/main" id="{8003FCCC-46FD-43F7-921A-76EE884F6F3F}"/>
              </a:ext>
            </a:extLst>
          </p:cNvPr>
          <p:cNvPicPr>
            <a:picLocks noChangeAspect="1"/>
          </p:cNvPicPr>
          <p:nvPr/>
        </p:nvPicPr>
        <p:blipFill>
          <a:blip r:embed="rId3"/>
          <a:stretch>
            <a:fillRect/>
          </a:stretch>
        </p:blipFill>
        <p:spPr>
          <a:xfrm>
            <a:off x="9858375" y="4760240"/>
            <a:ext cx="1266825" cy="1274799"/>
          </a:xfrm>
          <a:prstGeom prst="rect">
            <a:avLst/>
          </a:prstGeom>
        </p:spPr>
      </p:pic>
    </p:spTree>
    <p:extLst>
      <p:ext uri="{BB962C8B-B14F-4D97-AF65-F5344CB8AC3E}">
        <p14:creationId xmlns:p14="http://schemas.microsoft.com/office/powerpoint/2010/main" val="360476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981600-1D55-4CC4-9FC9-ADE58E7B7E7F}"/>
              </a:ext>
            </a:extLst>
          </p:cNvPr>
          <p:cNvSpPr>
            <a:spLocks noGrp="1"/>
          </p:cNvSpPr>
          <p:nvPr>
            <p:ph type="title"/>
          </p:nvPr>
        </p:nvSpPr>
        <p:spPr/>
        <p:txBody>
          <a:bodyPr>
            <a:normAutofit fontScale="90000"/>
          </a:bodyPr>
          <a:lstStyle/>
          <a:p>
            <a:pPr marL="1080000" algn="ctr"/>
            <a:r>
              <a:rPr lang="pt-BR" sz="4000" b="1" dirty="0">
                <a:solidFill>
                  <a:schemeClr val="tx1"/>
                </a:solidFill>
              </a:rPr>
              <a:t>Mas pra fazer tudo isso é preciso dinheiro. E como fica a captação de recursos?</a:t>
            </a:r>
          </a:p>
        </p:txBody>
      </p:sp>
      <p:sp>
        <p:nvSpPr>
          <p:cNvPr id="3" name="Espaço Reservado para Conteúdo 2">
            <a:extLst>
              <a:ext uri="{FF2B5EF4-FFF2-40B4-BE49-F238E27FC236}">
                <a16:creationId xmlns:a16="http://schemas.microsoft.com/office/drawing/2014/main" id="{BF15EC25-7600-4B27-8F9C-7852F59416EA}"/>
              </a:ext>
            </a:extLst>
          </p:cNvPr>
          <p:cNvSpPr>
            <a:spLocks noGrp="1"/>
          </p:cNvSpPr>
          <p:nvPr>
            <p:ph idx="1"/>
          </p:nvPr>
        </p:nvSpPr>
        <p:spPr/>
        <p:txBody>
          <a:bodyPr/>
          <a:lstStyle/>
          <a:p>
            <a:pPr marL="0" indent="0" algn="ctr">
              <a:spcBef>
                <a:spcPts val="0"/>
              </a:spcBef>
              <a:buNone/>
            </a:pPr>
            <a:r>
              <a:rPr lang="pt-BR" dirty="0">
                <a:solidFill>
                  <a:schemeClr val="tx1">
                    <a:lumMod val="65000"/>
                    <a:lumOff val="35000"/>
                  </a:schemeClr>
                </a:solidFill>
                <a:ea typeface="Cambria" panose="02040503050406030204" pitchFamily="18" charset="0"/>
              </a:rPr>
              <a:t>Como regra geral, só é possível arrecadar recursos e realizar gastos de campanha depois de encaminhado o registro de candidatura (até 26/09), emitido o CNPJ de campanha e aberta a conta bancária específica. </a:t>
            </a:r>
          </a:p>
          <a:p>
            <a:pPr marL="0" indent="0" algn="ctr">
              <a:spcBef>
                <a:spcPts val="0"/>
              </a:spcBef>
              <a:buNone/>
            </a:pPr>
            <a:endParaRPr lang="pt-BR" dirty="0">
              <a:solidFill>
                <a:schemeClr val="tx1">
                  <a:lumMod val="65000"/>
                  <a:lumOff val="35000"/>
                </a:schemeClr>
              </a:solidFill>
              <a:ea typeface="Cambria" panose="02040503050406030204" pitchFamily="18" charset="0"/>
            </a:endParaRPr>
          </a:p>
          <a:p>
            <a:pPr marL="0" indent="0" algn="ctr">
              <a:spcBef>
                <a:spcPts val="0"/>
              </a:spcBef>
              <a:buNone/>
            </a:pPr>
            <a:r>
              <a:rPr lang="pt-BR" dirty="0">
                <a:solidFill>
                  <a:schemeClr val="tx1">
                    <a:lumMod val="65000"/>
                    <a:lumOff val="35000"/>
                  </a:schemeClr>
                </a:solidFill>
                <a:ea typeface="Cambria" panose="02040503050406030204" pitchFamily="18" charset="0"/>
              </a:rPr>
              <a:t>Entretanto, desde 2018 é possível iniciar a captação a partir de </a:t>
            </a:r>
            <a:r>
              <a:rPr lang="pt-BR" b="1" dirty="0">
                <a:solidFill>
                  <a:schemeClr val="tx1">
                    <a:lumMod val="65000"/>
                    <a:lumOff val="35000"/>
                  </a:schemeClr>
                </a:solidFill>
                <a:ea typeface="Cambria" panose="02040503050406030204" pitchFamily="18" charset="0"/>
              </a:rPr>
              <a:t>15 de maio</a:t>
            </a:r>
            <a:r>
              <a:rPr lang="pt-BR" dirty="0">
                <a:solidFill>
                  <a:schemeClr val="tx1">
                    <a:lumMod val="65000"/>
                    <a:lumOff val="35000"/>
                  </a:schemeClr>
                </a:solidFill>
                <a:ea typeface="Cambria" panose="02040503050406030204" pitchFamily="18" charset="0"/>
              </a:rPr>
              <a:t>,</a:t>
            </a:r>
            <a:r>
              <a:rPr lang="pt-BR" b="1" dirty="0">
                <a:solidFill>
                  <a:schemeClr val="tx1">
                    <a:lumMod val="65000"/>
                    <a:lumOff val="35000"/>
                  </a:schemeClr>
                </a:solidFill>
                <a:ea typeface="Cambria" panose="02040503050406030204" pitchFamily="18" charset="0"/>
              </a:rPr>
              <a:t> </a:t>
            </a:r>
            <a:r>
              <a:rPr lang="pt-BR" dirty="0">
                <a:solidFill>
                  <a:schemeClr val="tx1">
                    <a:lumMod val="65000"/>
                    <a:lumOff val="35000"/>
                  </a:schemeClr>
                </a:solidFill>
                <a:ea typeface="Cambria" panose="02040503050406030204" pitchFamily="18" charset="0"/>
              </a:rPr>
              <a:t>através do </a:t>
            </a:r>
            <a:r>
              <a:rPr lang="pt-BR" b="1" dirty="0">
                <a:solidFill>
                  <a:schemeClr val="tx1">
                    <a:lumMod val="65000"/>
                    <a:lumOff val="35000"/>
                  </a:schemeClr>
                </a:solidFill>
                <a:ea typeface="Cambria" panose="02040503050406030204" pitchFamily="18" charset="0"/>
              </a:rPr>
              <a:t>financiamento coletivo virtual</a:t>
            </a:r>
            <a:r>
              <a:rPr lang="pt-BR" dirty="0">
                <a:solidFill>
                  <a:schemeClr val="tx1">
                    <a:lumMod val="65000"/>
                    <a:lumOff val="35000"/>
                  </a:schemeClr>
                </a:solidFill>
                <a:ea typeface="Cambria" panose="02040503050406030204" pitchFamily="18" charset="0"/>
              </a:rPr>
              <a:t>, também conhecido como </a:t>
            </a:r>
            <a:r>
              <a:rPr lang="pt-BR" b="1" dirty="0" err="1">
                <a:solidFill>
                  <a:schemeClr val="tx1">
                    <a:lumMod val="65000"/>
                    <a:lumOff val="35000"/>
                  </a:schemeClr>
                </a:solidFill>
                <a:ea typeface="Cambria" panose="02040503050406030204" pitchFamily="18" charset="0"/>
              </a:rPr>
              <a:t>vakinha</a:t>
            </a:r>
            <a:r>
              <a:rPr lang="pt-BR" b="1" dirty="0">
                <a:solidFill>
                  <a:schemeClr val="tx1">
                    <a:lumMod val="65000"/>
                    <a:lumOff val="35000"/>
                  </a:schemeClr>
                </a:solidFill>
                <a:ea typeface="Cambria" panose="02040503050406030204" pitchFamily="18" charset="0"/>
              </a:rPr>
              <a:t>.</a:t>
            </a:r>
          </a:p>
          <a:p>
            <a:pPr marL="0" indent="0" algn="ctr">
              <a:spcBef>
                <a:spcPts val="0"/>
              </a:spcBef>
              <a:buNone/>
            </a:pPr>
            <a:endParaRPr lang="pt-BR" b="1" dirty="0">
              <a:solidFill>
                <a:schemeClr val="tx1">
                  <a:lumMod val="65000"/>
                  <a:lumOff val="35000"/>
                </a:schemeClr>
              </a:solidFill>
              <a:ea typeface="Cambria" panose="02040503050406030204" pitchFamily="18" charset="0"/>
            </a:endParaRPr>
          </a:p>
          <a:p>
            <a:pPr marL="0" indent="0" algn="ctr">
              <a:spcBef>
                <a:spcPts val="0"/>
              </a:spcBef>
              <a:buNone/>
            </a:pPr>
            <a:r>
              <a:rPr lang="pt-BR" dirty="0">
                <a:solidFill>
                  <a:schemeClr val="tx1">
                    <a:lumMod val="65000"/>
                    <a:lumOff val="35000"/>
                  </a:schemeClr>
                </a:solidFill>
                <a:ea typeface="Cambria" panose="02040503050406030204" pitchFamily="18" charset="0"/>
              </a:rPr>
              <a:t>Neste caso, os valores arrecadados ficam em posse das plataformas e somente poderão ser utilizados pelas candidatas após os respectivos registros de candidatura. </a:t>
            </a:r>
          </a:p>
          <a:p>
            <a:pPr marL="0" indent="0" algn="ctr">
              <a:spcBef>
                <a:spcPts val="0"/>
              </a:spcBef>
              <a:buNone/>
            </a:pPr>
            <a:endParaRPr lang="pt-BR" dirty="0">
              <a:solidFill>
                <a:schemeClr val="tx1">
                  <a:lumMod val="65000"/>
                  <a:lumOff val="35000"/>
                </a:schemeClr>
              </a:solidFill>
              <a:ea typeface="Cambria" panose="02040503050406030204" pitchFamily="18" charset="0"/>
            </a:endParaRPr>
          </a:p>
          <a:p>
            <a:pPr marL="0" indent="0" algn="ctr">
              <a:spcBef>
                <a:spcPts val="0"/>
              </a:spcBef>
              <a:buNone/>
            </a:pPr>
            <a:r>
              <a:rPr lang="pt-BR" dirty="0">
                <a:solidFill>
                  <a:schemeClr val="tx1">
                    <a:lumMod val="65000"/>
                    <a:lumOff val="35000"/>
                  </a:schemeClr>
                </a:solidFill>
                <a:ea typeface="Cambria" panose="02040503050406030204" pitchFamily="18" charset="0"/>
              </a:rPr>
              <a:t>Caso o registro não venha a ser efetivado, os valores arrecadados deverão ser devolvidos aos doadores.</a:t>
            </a:r>
          </a:p>
          <a:p>
            <a:endParaRPr lang="pt-BR" dirty="0"/>
          </a:p>
        </p:txBody>
      </p:sp>
      <p:pic>
        <p:nvPicPr>
          <p:cNvPr id="5" name="Imagem 4">
            <a:extLst>
              <a:ext uri="{FF2B5EF4-FFF2-40B4-BE49-F238E27FC236}">
                <a16:creationId xmlns:a16="http://schemas.microsoft.com/office/drawing/2014/main" id="{4444CD0E-DAEF-4E6A-87D7-124D116F2C63}"/>
              </a:ext>
            </a:extLst>
          </p:cNvPr>
          <p:cNvPicPr>
            <a:picLocks noChangeAspect="1"/>
          </p:cNvPicPr>
          <p:nvPr/>
        </p:nvPicPr>
        <p:blipFill>
          <a:blip r:embed="rId2"/>
          <a:stretch>
            <a:fillRect/>
          </a:stretch>
        </p:blipFill>
        <p:spPr>
          <a:xfrm>
            <a:off x="1066800" y="677974"/>
            <a:ext cx="1233488" cy="1229628"/>
          </a:xfrm>
          <a:prstGeom prst="rect">
            <a:avLst/>
          </a:prstGeom>
        </p:spPr>
      </p:pic>
    </p:spTree>
    <p:extLst>
      <p:ext uri="{BB962C8B-B14F-4D97-AF65-F5344CB8AC3E}">
        <p14:creationId xmlns:p14="http://schemas.microsoft.com/office/powerpoint/2010/main" val="134413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119843-251B-4AF3-9EEF-590761D2BE60}"/>
              </a:ext>
            </a:extLst>
          </p:cNvPr>
          <p:cNvSpPr>
            <a:spLocks noGrp="1"/>
          </p:cNvSpPr>
          <p:nvPr>
            <p:ph type="title"/>
          </p:nvPr>
        </p:nvSpPr>
        <p:spPr/>
        <p:txBody>
          <a:bodyPr>
            <a:normAutofit/>
          </a:bodyPr>
          <a:lstStyle/>
          <a:p>
            <a:pPr marL="1080000" algn="ctr"/>
            <a:r>
              <a:rPr lang="pt-BR" sz="3600" b="1" dirty="0"/>
              <a:t>E depois de registrada a candidatura, quem pode doar?</a:t>
            </a:r>
          </a:p>
        </p:txBody>
      </p:sp>
      <p:sp>
        <p:nvSpPr>
          <p:cNvPr id="3" name="Espaço Reservado para Conteúdo 2">
            <a:extLst>
              <a:ext uri="{FF2B5EF4-FFF2-40B4-BE49-F238E27FC236}">
                <a16:creationId xmlns:a16="http://schemas.microsoft.com/office/drawing/2014/main" id="{F11763DF-F513-4EB7-9635-03F492AF14AD}"/>
              </a:ext>
            </a:extLst>
          </p:cNvPr>
          <p:cNvSpPr>
            <a:spLocks noGrp="1"/>
          </p:cNvSpPr>
          <p:nvPr>
            <p:ph idx="1"/>
          </p:nvPr>
        </p:nvSpPr>
        <p:spPr/>
        <p:txBody>
          <a:bodyPr>
            <a:normAutofit fontScale="92500" lnSpcReduction="10000"/>
          </a:bodyPr>
          <a:lstStyle/>
          <a:p>
            <a:pPr marL="0" indent="0" algn="ctr">
              <a:buNone/>
            </a:pPr>
            <a:endParaRPr lang="pt-BR" dirty="0">
              <a:solidFill>
                <a:schemeClr val="tx1">
                  <a:lumMod val="65000"/>
                  <a:lumOff val="35000"/>
                </a:schemeClr>
              </a:solidFill>
              <a:ea typeface="Cambria" panose="02040503050406030204" pitchFamily="18" charset="0"/>
            </a:endParaRPr>
          </a:p>
          <a:p>
            <a:pPr marL="0" indent="0" algn="ctr">
              <a:buNone/>
            </a:pPr>
            <a:r>
              <a:rPr lang="pt-BR" dirty="0">
                <a:solidFill>
                  <a:schemeClr val="tx1">
                    <a:lumMod val="65000"/>
                    <a:lumOff val="35000"/>
                  </a:schemeClr>
                </a:solidFill>
                <a:ea typeface="Cambria" panose="02040503050406030204" pitchFamily="18" charset="0"/>
              </a:rPr>
              <a:t>Desde 2015, as </a:t>
            </a:r>
            <a:r>
              <a:rPr lang="pt-BR" b="1" dirty="0">
                <a:solidFill>
                  <a:schemeClr val="tx1">
                    <a:lumMod val="65000"/>
                    <a:lumOff val="35000"/>
                  </a:schemeClr>
                </a:solidFill>
                <a:ea typeface="Cambria" panose="02040503050406030204" pitchFamily="18" charset="0"/>
              </a:rPr>
              <a:t>pessoas jurídicas </a:t>
            </a:r>
            <a:r>
              <a:rPr lang="pt-BR" dirty="0">
                <a:solidFill>
                  <a:schemeClr val="tx1">
                    <a:lumMod val="65000"/>
                    <a:lumOff val="35000"/>
                  </a:schemeClr>
                </a:solidFill>
                <a:ea typeface="Cambria" panose="02040503050406030204" pitchFamily="18" charset="0"/>
              </a:rPr>
              <a:t>(empresas, associações privadas, entre outras) </a:t>
            </a:r>
            <a:r>
              <a:rPr lang="pt-BR" b="1" dirty="0">
                <a:solidFill>
                  <a:schemeClr val="tx1">
                    <a:lumMod val="65000"/>
                    <a:lumOff val="35000"/>
                  </a:schemeClr>
                </a:solidFill>
                <a:ea typeface="Cambria" panose="02040503050406030204" pitchFamily="18" charset="0"/>
              </a:rPr>
              <a:t>estão</a:t>
            </a:r>
            <a:r>
              <a:rPr lang="pt-BR" dirty="0">
                <a:solidFill>
                  <a:schemeClr val="tx1">
                    <a:lumMod val="65000"/>
                    <a:lumOff val="35000"/>
                  </a:schemeClr>
                </a:solidFill>
                <a:ea typeface="Cambria" panose="02040503050406030204" pitchFamily="18" charset="0"/>
              </a:rPr>
              <a:t> </a:t>
            </a:r>
            <a:r>
              <a:rPr lang="pt-BR" b="1" dirty="0">
                <a:solidFill>
                  <a:schemeClr val="tx1">
                    <a:lumMod val="65000"/>
                    <a:lumOff val="35000"/>
                  </a:schemeClr>
                </a:solidFill>
                <a:ea typeface="Cambria" panose="02040503050406030204" pitchFamily="18" charset="0"/>
              </a:rPr>
              <a:t>PROIBIDAS</a:t>
            </a:r>
            <a:r>
              <a:rPr lang="pt-BR" dirty="0">
                <a:solidFill>
                  <a:schemeClr val="tx1">
                    <a:lumMod val="65000"/>
                    <a:lumOff val="35000"/>
                  </a:schemeClr>
                </a:solidFill>
                <a:ea typeface="Cambria" panose="02040503050406030204" pitchFamily="18" charset="0"/>
              </a:rPr>
              <a:t> de doar para campanhas e partidos. </a:t>
            </a:r>
          </a:p>
          <a:p>
            <a:pPr marL="0" indent="0" algn="ctr">
              <a:buNone/>
            </a:pPr>
            <a:r>
              <a:rPr lang="pt-BR" dirty="0">
                <a:solidFill>
                  <a:schemeClr val="tx1">
                    <a:lumMod val="65000"/>
                    <a:lumOff val="35000"/>
                  </a:schemeClr>
                </a:solidFill>
                <a:ea typeface="Cambria" panose="02040503050406030204" pitchFamily="18" charset="0"/>
              </a:rPr>
              <a:t>Assim, só quem pode financiar as campanhas eleitorais são os </a:t>
            </a:r>
            <a:r>
              <a:rPr lang="pt-BR" b="1" dirty="0">
                <a:solidFill>
                  <a:schemeClr val="tx1">
                    <a:lumMod val="65000"/>
                    <a:lumOff val="35000"/>
                  </a:schemeClr>
                </a:solidFill>
                <a:ea typeface="Cambria" panose="02040503050406030204" pitchFamily="18" charset="0"/>
              </a:rPr>
              <a:t>partidos políticos </a:t>
            </a:r>
            <a:r>
              <a:rPr lang="pt-BR" dirty="0">
                <a:solidFill>
                  <a:schemeClr val="tx1">
                    <a:lumMod val="65000"/>
                    <a:lumOff val="35000"/>
                  </a:schemeClr>
                </a:solidFill>
                <a:ea typeface="Cambria" panose="02040503050406030204" pitchFamily="18" charset="0"/>
              </a:rPr>
              <a:t>(com recursos públicos oriundos dos Fundos Partidário e Especial de Financiamento de Campanha), e as </a:t>
            </a:r>
            <a:r>
              <a:rPr lang="pt-BR" b="1" dirty="0">
                <a:solidFill>
                  <a:schemeClr val="tx1">
                    <a:lumMod val="65000"/>
                    <a:lumOff val="35000"/>
                  </a:schemeClr>
                </a:solidFill>
                <a:ea typeface="Cambria" panose="02040503050406030204" pitchFamily="18" charset="0"/>
              </a:rPr>
              <a:t>pessoas físicas</a:t>
            </a:r>
            <a:r>
              <a:rPr lang="pt-BR" dirty="0">
                <a:solidFill>
                  <a:schemeClr val="tx1">
                    <a:lumMod val="65000"/>
                    <a:lumOff val="35000"/>
                  </a:schemeClr>
                </a:solidFill>
                <a:ea typeface="Cambria" panose="02040503050406030204" pitchFamily="18" charset="0"/>
              </a:rPr>
              <a:t>, incluindo as próprias candidatas. </a:t>
            </a:r>
          </a:p>
          <a:p>
            <a:pPr marL="0" indent="0" algn="ctr">
              <a:buNone/>
            </a:pPr>
            <a:r>
              <a:rPr lang="pt-BR" dirty="0">
                <a:solidFill>
                  <a:schemeClr val="tx1">
                    <a:lumMod val="65000"/>
                    <a:lumOff val="35000"/>
                  </a:schemeClr>
                </a:solidFill>
                <a:ea typeface="Cambria" panose="02040503050406030204" pitchFamily="18" charset="0"/>
              </a:rPr>
              <a:t>As </a:t>
            </a:r>
            <a:r>
              <a:rPr lang="pt-BR" b="1" dirty="0">
                <a:solidFill>
                  <a:schemeClr val="tx1">
                    <a:lumMod val="65000"/>
                    <a:lumOff val="35000"/>
                  </a:schemeClr>
                </a:solidFill>
                <a:ea typeface="Cambria" panose="02040503050406030204" pitchFamily="18" charset="0"/>
              </a:rPr>
              <a:t>candidatas </a:t>
            </a:r>
            <a:r>
              <a:rPr lang="pt-BR" dirty="0">
                <a:solidFill>
                  <a:schemeClr val="tx1">
                    <a:lumMod val="65000"/>
                    <a:lumOff val="35000"/>
                  </a:schemeClr>
                </a:solidFill>
                <a:ea typeface="Cambria" panose="02040503050406030204" pitchFamily="18" charset="0"/>
              </a:rPr>
              <a:t>podem doar para a própria campanha até </a:t>
            </a:r>
            <a:r>
              <a:rPr lang="pt-BR" b="1" dirty="0">
                <a:solidFill>
                  <a:schemeClr val="tx1">
                    <a:lumMod val="65000"/>
                    <a:lumOff val="35000"/>
                  </a:schemeClr>
                </a:solidFill>
                <a:ea typeface="Cambria" panose="02040503050406030204" pitchFamily="18" charset="0"/>
              </a:rPr>
              <a:t>10% do limite de gastos </a:t>
            </a:r>
            <a:r>
              <a:rPr lang="pt-BR" dirty="0">
                <a:solidFill>
                  <a:schemeClr val="tx1">
                    <a:lumMod val="65000"/>
                    <a:lumOff val="35000"/>
                  </a:schemeClr>
                </a:solidFill>
                <a:ea typeface="Cambria" panose="02040503050406030204" pitchFamily="18" charset="0"/>
              </a:rPr>
              <a:t>permitido para o cargo a que concorrem, desde que esses recursos façam parte do seu patrimônio declarado no momento do registro de candidatura, ou advenha de empréstimos contratados em instituições financeiras. Esse limite deve ser divulgado pelo TSE até 31/08/2020.</a:t>
            </a:r>
          </a:p>
          <a:p>
            <a:pPr marL="0" indent="0" algn="ctr">
              <a:buNone/>
            </a:pPr>
            <a:r>
              <a:rPr lang="pt-BR" dirty="0">
                <a:solidFill>
                  <a:schemeClr val="tx1">
                    <a:lumMod val="65000"/>
                    <a:lumOff val="35000"/>
                  </a:schemeClr>
                </a:solidFill>
                <a:ea typeface="Cambria" panose="02040503050406030204" pitchFamily="18" charset="0"/>
              </a:rPr>
              <a:t>Os demais </a:t>
            </a:r>
            <a:r>
              <a:rPr lang="pt-BR" b="1" dirty="0">
                <a:solidFill>
                  <a:schemeClr val="tx1">
                    <a:lumMod val="65000"/>
                    <a:lumOff val="35000"/>
                  </a:schemeClr>
                </a:solidFill>
                <a:ea typeface="Cambria" panose="02040503050406030204" pitchFamily="18" charset="0"/>
              </a:rPr>
              <a:t>apoiadores</a:t>
            </a:r>
            <a:r>
              <a:rPr lang="pt-BR" dirty="0">
                <a:solidFill>
                  <a:schemeClr val="tx1">
                    <a:lumMod val="65000"/>
                    <a:lumOff val="35000"/>
                  </a:schemeClr>
                </a:solidFill>
                <a:ea typeface="Cambria" panose="02040503050406030204" pitchFamily="18" charset="0"/>
              </a:rPr>
              <a:t> podem doar até </a:t>
            </a:r>
            <a:r>
              <a:rPr lang="pt-BR" b="1" dirty="0">
                <a:solidFill>
                  <a:schemeClr val="tx1">
                    <a:lumMod val="65000"/>
                    <a:lumOff val="35000"/>
                  </a:schemeClr>
                </a:solidFill>
                <a:ea typeface="Cambria" panose="02040503050406030204" pitchFamily="18" charset="0"/>
              </a:rPr>
              <a:t>10% do rendimento bruto </a:t>
            </a:r>
            <a:r>
              <a:rPr lang="pt-BR" dirty="0">
                <a:solidFill>
                  <a:schemeClr val="tx1">
                    <a:lumMod val="65000"/>
                    <a:lumOff val="35000"/>
                  </a:schemeClr>
                </a:solidFill>
                <a:ea typeface="Cambria" panose="02040503050406030204" pitchFamily="18" charset="0"/>
              </a:rPr>
              <a:t>auferido no exercício anterior e declarado no imposto de renda. Para os isentos o teto de doação é de R$ 2.855,97. </a:t>
            </a:r>
          </a:p>
        </p:txBody>
      </p:sp>
      <p:pic>
        <p:nvPicPr>
          <p:cNvPr id="5" name="Imagem 4">
            <a:extLst>
              <a:ext uri="{FF2B5EF4-FFF2-40B4-BE49-F238E27FC236}">
                <a16:creationId xmlns:a16="http://schemas.microsoft.com/office/drawing/2014/main" id="{49045D7B-4824-414D-A4D1-2C8F0BEBC47E}"/>
              </a:ext>
            </a:extLst>
          </p:cNvPr>
          <p:cNvPicPr>
            <a:picLocks noChangeAspect="1"/>
          </p:cNvPicPr>
          <p:nvPr/>
        </p:nvPicPr>
        <p:blipFill>
          <a:blip r:embed="rId2"/>
          <a:stretch>
            <a:fillRect/>
          </a:stretch>
        </p:blipFill>
        <p:spPr>
          <a:xfrm>
            <a:off x="1066799" y="677974"/>
            <a:ext cx="1340415" cy="1336220"/>
          </a:xfrm>
          <a:prstGeom prst="rect">
            <a:avLst/>
          </a:prstGeom>
        </p:spPr>
      </p:pic>
    </p:spTree>
    <p:extLst>
      <p:ext uri="{BB962C8B-B14F-4D97-AF65-F5344CB8AC3E}">
        <p14:creationId xmlns:p14="http://schemas.microsoft.com/office/powerpoint/2010/main" val="99513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4EE401-68DD-4C5E-9037-E152106842FC}"/>
              </a:ext>
            </a:extLst>
          </p:cNvPr>
          <p:cNvSpPr>
            <a:spLocks noGrp="1"/>
          </p:cNvSpPr>
          <p:nvPr>
            <p:ph type="title"/>
          </p:nvPr>
        </p:nvSpPr>
        <p:spPr/>
        <p:txBody>
          <a:bodyPr>
            <a:normAutofit/>
          </a:bodyPr>
          <a:lstStyle/>
          <a:p>
            <a:pPr algn="ctr"/>
            <a:r>
              <a:rPr lang="pt-BR" dirty="0"/>
              <a:t>	  </a:t>
            </a:r>
            <a:r>
              <a:rPr lang="pt-BR" sz="3600" b="1" dirty="0"/>
              <a:t>E</a:t>
            </a:r>
            <a:r>
              <a:rPr lang="pt-BR" sz="3600" dirty="0"/>
              <a:t> </a:t>
            </a:r>
            <a:r>
              <a:rPr lang="pt-BR" sz="3600" b="1" dirty="0"/>
              <a:t>como deve ser feita a arrecadação dos recursos?</a:t>
            </a:r>
          </a:p>
        </p:txBody>
      </p:sp>
      <p:sp>
        <p:nvSpPr>
          <p:cNvPr id="3" name="Espaço Reservado para Conteúdo 2">
            <a:extLst>
              <a:ext uri="{FF2B5EF4-FFF2-40B4-BE49-F238E27FC236}">
                <a16:creationId xmlns:a16="http://schemas.microsoft.com/office/drawing/2014/main" id="{9CF9C29E-C01A-4D0B-86F7-9533F2E9B101}"/>
              </a:ext>
            </a:extLst>
          </p:cNvPr>
          <p:cNvSpPr>
            <a:spLocks noGrp="1"/>
          </p:cNvSpPr>
          <p:nvPr>
            <p:ph idx="1"/>
          </p:nvPr>
        </p:nvSpPr>
        <p:spPr/>
        <p:txBody>
          <a:bodyPr/>
          <a:lstStyle/>
          <a:p>
            <a:pPr marL="0" indent="0" algn="ctr">
              <a:buNone/>
            </a:pPr>
            <a:endParaRPr lang="pt-BR" dirty="0">
              <a:solidFill>
                <a:schemeClr val="tx1">
                  <a:lumMod val="65000"/>
                  <a:lumOff val="35000"/>
                </a:schemeClr>
              </a:solidFill>
              <a:ea typeface="Cambria" panose="02040503050406030204" pitchFamily="18" charset="0"/>
            </a:endParaRPr>
          </a:p>
          <a:p>
            <a:pPr marL="0" indent="0" algn="ctr">
              <a:buNone/>
            </a:pPr>
            <a:r>
              <a:rPr lang="pt-BR" dirty="0">
                <a:solidFill>
                  <a:schemeClr val="tx1">
                    <a:lumMod val="65000"/>
                    <a:lumOff val="35000"/>
                  </a:schemeClr>
                </a:solidFill>
                <a:ea typeface="Cambria" panose="02040503050406030204" pitchFamily="18" charset="0"/>
              </a:rPr>
              <a:t>Todo o </a:t>
            </a:r>
            <a:r>
              <a:rPr lang="pt-BR" b="1" dirty="0">
                <a:solidFill>
                  <a:schemeClr val="tx1">
                    <a:lumMod val="65000"/>
                    <a:lumOff val="35000"/>
                  </a:schemeClr>
                </a:solidFill>
                <a:ea typeface="Cambria" panose="02040503050406030204" pitchFamily="18" charset="0"/>
              </a:rPr>
              <a:t>recurso</a:t>
            </a:r>
            <a:r>
              <a:rPr lang="pt-BR" dirty="0">
                <a:solidFill>
                  <a:schemeClr val="tx1">
                    <a:lumMod val="65000"/>
                    <a:lumOff val="35000"/>
                  </a:schemeClr>
                </a:solidFill>
                <a:ea typeface="Cambria" panose="02040503050406030204" pitchFamily="18" charset="0"/>
              </a:rPr>
              <a:t> arrecadado deve necessariamente </a:t>
            </a:r>
            <a:r>
              <a:rPr lang="pt-BR" b="1" dirty="0">
                <a:solidFill>
                  <a:schemeClr val="tx1">
                    <a:lumMod val="65000"/>
                    <a:lumOff val="35000"/>
                  </a:schemeClr>
                </a:solidFill>
                <a:ea typeface="Cambria" panose="02040503050406030204" pitchFamily="18" charset="0"/>
              </a:rPr>
              <a:t>transitar pelas contas bancárias</a:t>
            </a:r>
            <a:r>
              <a:rPr lang="pt-BR" dirty="0">
                <a:solidFill>
                  <a:schemeClr val="tx1">
                    <a:lumMod val="65000"/>
                    <a:lumOff val="35000"/>
                  </a:schemeClr>
                </a:solidFill>
                <a:ea typeface="Cambria" panose="02040503050406030204" pitchFamily="18" charset="0"/>
              </a:rPr>
              <a:t> abertas especificamente para a campanha eleitoral.</a:t>
            </a:r>
          </a:p>
          <a:p>
            <a:pPr marL="0" indent="0" algn="ctr">
              <a:buNone/>
            </a:pPr>
            <a:r>
              <a:rPr lang="pt-BR" dirty="0">
                <a:solidFill>
                  <a:schemeClr val="tx1">
                    <a:lumMod val="65000"/>
                    <a:lumOff val="35000"/>
                  </a:schemeClr>
                </a:solidFill>
                <a:ea typeface="Cambria" panose="02040503050406030204" pitchFamily="18" charset="0"/>
              </a:rPr>
              <a:t>Devem ser abertas </a:t>
            </a:r>
            <a:r>
              <a:rPr lang="pt-BR" b="1" dirty="0">
                <a:solidFill>
                  <a:schemeClr val="tx1">
                    <a:lumMod val="65000"/>
                    <a:lumOff val="35000"/>
                  </a:schemeClr>
                </a:solidFill>
                <a:ea typeface="Cambria" panose="02040503050406030204" pitchFamily="18" charset="0"/>
              </a:rPr>
              <a:t>3 contas bancárias</a:t>
            </a:r>
            <a:r>
              <a:rPr lang="pt-BR" dirty="0">
                <a:solidFill>
                  <a:schemeClr val="tx1">
                    <a:lumMod val="65000"/>
                    <a:lumOff val="35000"/>
                  </a:schemeClr>
                </a:solidFill>
                <a:ea typeface="Cambria" panose="02040503050406030204" pitchFamily="18" charset="0"/>
              </a:rPr>
              <a:t>, uma para recursos provenientes do </a:t>
            </a:r>
            <a:r>
              <a:rPr lang="pt-BR" b="1" dirty="0">
                <a:solidFill>
                  <a:schemeClr val="tx1">
                    <a:lumMod val="65000"/>
                    <a:lumOff val="35000"/>
                  </a:schemeClr>
                </a:solidFill>
                <a:ea typeface="Cambria" panose="02040503050406030204" pitchFamily="18" charset="0"/>
              </a:rPr>
              <a:t>Fundo Partidário</a:t>
            </a:r>
            <a:r>
              <a:rPr lang="pt-BR" dirty="0">
                <a:solidFill>
                  <a:schemeClr val="tx1">
                    <a:lumMod val="65000"/>
                    <a:lumOff val="35000"/>
                  </a:schemeClr>
                </a:solidFill>
                <a:ea typeface="Cambria" panose="02040503050406030204" pitchFamily="18" charset="0"/>
              </a:rPr>
              <a:t>, outra para </a:t>
            </a:r>
            <a:r>
              <a:rPr lang="pt-BR" dirty="0">
                <a:solidFill>
                  <a:schemeClr val="tx1">
                    <a:lumMod val="50000"/>
                    <a:lumOff val="50000"/>
                  </a:schemeClr>
                </a:solidFill>
                <a:ea typeface="Cambria" panose="02040503050406030204" pitchFamily="18" charset="0"/>
              </a:rPr>
              <a:t>recurso</a:t>
            </a:r>
            <a:r>
              <a:rPr lang="pt-BR" dirty="0">
                <a:solidFill>
                  <a:schemeClr val="tx1">
                    <a:lumMod val="65000"/>
                    <a:lumOff val="35000"/>
                  </a:schemeClr>
                </a:solidFill>
                <a:ea typeface="Cambria" panose="02040503050406030204" pitchFamily="18" charset="0"/>
              </a:rPr>
              <a:t> do </a:t>
            </a:r>
            <a:r>
              <a:rPr lang="pt-BR" b="1" dirty="0">
                <a:solidFill>
                  <a:schemeClr val="tx1">
                    <a:lumMod val="65000"/>
                    <a:lumOff val="35000"/>
                  </a:schemeClr>
                </a:solidFill>
                <a:ea typeface="Cambria" panose="02040503050406030204" pitchFamily="18" charset="0"/>
              </a:rPr>
              <a:t>Fundo Especial de Financiamento de Campanha </a:t>
            </a:r>
            <a:r>
              <a:rPr lang="pt-BR" dirty="0">
                <a:solidFill>
                  <a:schemeClr val="tx1">
                    <a:lumMod val="65000"/>
                    <a:lumOff val="35000"/>
                  </a:schemeClr>
                </a:solidFill>
                <a:ea typeface="Cambria" panose="02040503050406030204" pitchFamily="18" charset="0"/>
              </a:rPr>
              <a:t>e outra para recursos privados, denominada de </a:t>
            </a:r>
            <a:r>
              <a:rPr lang="pt-BR" b="1" dirty="0">
                <a:solidFill>
                  <a:schemeClr val="tx1">
                    <a:lumMod val="65000"/>
                    <a:lumOff val="35000"/>
                  </a:schemeClr>
                </a:solidFill>
                <a:ea typeface="Cambria" panose="02040503050406030204" pitchFamily="18" charset="0"/>
              </a:rPr>
              <a:t>outros recursos</a:t>
            </a:r>
            <a:r>
              <a:rPr lang="pt-BR" dirty="0">
                <a:solidFill>
                  <a:schemeClr val="tx1">
                    <a:lumMod val="65000"/>
                    <a:lumOff val="35000"/>
                  </a:schemeClr>
                </a:solidFill>
                <a:ea typeface="Cambria" panose="02040503050406030204" pitchFamily="18" charset="0"/>
              </a:rPr>
              <a:t>.</a:t>
            </a:r>
          </a:p>
          <a:p>
            <a:pPr marL="0" indent="0" algn="ctr">
              <a:buNone/>
            </a:pPr>
            <a:r>
              <a:rPr lang="pt-BR" dirty="0">
                <a:solidFill>
                  <a:schemeClr val="tx1">
                    <a:lumMod val="65000"/>
                    <a:lumOff val="35000"/>
                  </a:schemeClr>
                </a:solidFill>
                <a:ea typeface="Cambria" panose="02040503050406030204" pitchFamily="18" charset="0"/>
              </a:rPr>
              <a:t>Os partidos devem repassar os recursos através de transferências eletrônicas ou cheques cruzados nominais. Já as candidatas e demais doadores podem fazer </a:t>
            </a:r>
            <a:r>
              <a:rPr lang="pt-BR" b="1" dirty="0">
                <a:solidFill>
                  <a:schemeClr val="tx1">
                    <a:lumMod val="65000"/>
                    <a:lumOff val="35000"/>
                  </a:schemeClr>
                </a:solidFill>
                <a:ea typeface="Cambria" panose="02040503050406030204" pitchFamily="18" charset="0"/>
              </a:rPr>
              <a:t>depósitos em espécie até o limite de R$ 1.064,00</a:t>
            </a:r>
            <a:r>
              <a:rPr lang="pt-BR" dirty="0">
                <a:solidFill>
                  <a:schemeClr val="tx1">
                    <a:lumMod val="65000"/>
                    <a:lumOff val="35000"/>
                  </a:schemeClr>
                </a:solidFill>
                <a:ea typeface="Cambria" panose="02040503050406030204" pitchFamily="18" charset="0"/>
              </a:rPr>
              <a:t>, acima desse valor a doação deve ser feita por transferência eletrônica entre as contas bancárias do doador e da beneficiária ou por cheque cruzado e nominal.</a:t>
            </a:r>
          </a:p>
        </p:txBody>
      </p:sp>
      <p:pic>
        <p:nvPicPr>
          <p:cNvPr id="5" name="Imagem 4">
            <a:extLst>
              <a:ext uri="{FF2B5EF4-FFF2-40B4-BE49-F238E27FC236}">
                <a16:creationId xmlns:a16="http://schemas.microsoft.com/office/drawing/2014/main" id="{024CC8D5-180E-4B13-A120-276FF3A1ED05}"/>
              </a:ext>
            </a:extLst>
          </p:cNvPr>
          <p:cNvPicPr>
            <a:picLocks noChangeAspect="1"/>
          </p:cNvPicPr>
          <p:nvPr/>
        </p:nvPicPr>
        <p:blipFill>
          <a:blip r:embed="rId2"/>
          <a:stretch>
            <a:fillRect/>
          </a:stretch>
        </p:blipFill>
        <p:spPr>
          <a:xfrm>
            <a:off x="1066799" y="677974"/>
            <a:ext cx="1340415" cy="1336220"/>
          </a:xfrm>
          <a:prstGeom prst="rect">
            <a:avLst/>
          </a:prstGeom>
        </p:spPr>
      </p:pic>
    </p:spTree>
    <p:extLst>
      <p:ext uri="{BB962C8B-B14F-4D97-AF65-F5344CB8AC3E}">
        <p14:creationId xmlns:p14="http://schemas.microsoft.com/office/powerpoint/2010/main" val="2890890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37224-4E45-470B-BE44-72EF6E4EC045}"/>
              </a:ext>
            </a:extLst>
          </p:cNvPr>
          <p:cNvSpPr>
            <a:spLocks noGrp="1"/>
          </p:cNvSpPr>
          <p:nvPr>
            <p:ph type="title"/>
          </p:nvPr>
        </p:nvSpPr>
        <p:spPr/>
        <p:txBody>
          <a:bodyPr>
            <a:normAutofit fontScale="90000"/>
          </a:bodyPr>
          <a:lstStyle/>
          <a:p>
            <a:pPr marL="1080000" algn="ctr"/>
            <a:br>
              <a:rPr lang="pt-BR" sz="2700" b="1" dirty="0"/>
            </a:br>
            <a:br>
              <a:rPr lang="pt-BR" sz="2700" b="1" dirty="0"/>
            </a:br>
            <a:r>
              <a:rPr lang="pt-BR" sz="3600" b="1" dirty="0"/>
              <a:t>Também é possível receber doação de bens e serviços!</a:t>
            </a:r>
            <a:br>
              <a:rPr lang="pt-BR" dirty="0"/>
            </a:br>
            <a:endParaRPr lang="pt-BR" dirty="0"/>
          </a:p>
        </p:txBody>
      </p:sp>
      <p:sp>
        <p:nvSpPr>
          <p:cNvPr id="3" name="Espaço Reservado para Conteúdo 2">
            <a:extLst>
              <a:ext uri="{FF2B5EF4-FFF2-40B4-BE49-F238E27FC236}">
                <a16:creationId xmlns:a16="http://schemas.microsoft.com/office/drawing/2014/main" id="{53BC9E74-F7CC-4D96-90E9-7C00C9AA82DD}"/>
              </a:ext>
            </a:extLst>
          </p:cNvPr>
          <p:cNvSpPr>
            <a:spLocks noGrp="1"/>
          </p:cNvSpPr>
          <p:nvPr>
            <p:ph idx="1"/>
          </p:nvPr>
        </p:nvSpPr>
        <p:spPr/>
        <p:txBody>
          <a:bodyPr/>
          <a:lstStyle/>
          <a:p>
            <a:pPr marL="0" indent="0" algn="ctr">
              <a:buNone/>
            </a:pPr>
            <a:r>
              <a:rPr lang="pt-BR" sz="2400" dirty="0">
                <a:solidFill>
                  <a:schemeClr val="tx1">
                    <a:lumMod val="65000"/>
                    <a:lumOff val="35000"/>
                  </a:schemeClr>
                </a:solidFill>
              </a:rPr>
              <a:t>Podem ser doados bens pertencentes ao patrimônio do doador ou serviços por ele próprio realizados, até o limite de </a:t>
            </a:r>
            <a:r>
              <a:rPr lang="pt-BR" sz="2400" b="1" dirty="0">
                <a:solidFill>
                  <a:schemeClr val="tx1">
                    <a:lumMod val="65000"/>
                    <a:lumOff val="35000"/>
                  </a:schemeClr>
                </a:solidFill>
              </a:rPr>
              <a:t>R$ 40.000,00 por doador</a:t>
            </a:r>
            <a:r>
              <a:rPr lang="pt-BR" sz="2400" dirty="0">
                <a:solidFill>
                  <a:schemeClr val="tx1">
                    <a:lumMod val="65000"/>
                    <a:lumOff val="35000"/>
                  </a:schemeClr>
                </a:solidFill>
              </a:rPr>
              <a:t>.</a:t>
            </a:r>
          </a:p>
          <a:p>
            <a:pPr marL="0" indent="0" algn="ctr">
              <a:buNone/>
            </a:pPr>
            <a:r>
              <a:rPr lang="pt-BR" sz="2400" dirty="0">
                <a:solidFill>
                  <a:schemeClr val="tx1">
                    <a:lumMod val="65000"/>
                    <a:lumOff val="35000"/>
                  </a:schemeClr>
                </a:solidFill>
              </a:rPr>
              <a:t>Importante: os valores destas doações devem ser registrados na prestação de contas conforme valor de mercado. E não se esqueça de emitir o recibo eleitoral também para as doações estimáveis!</a:t>
            </a:r>
          </a:p>
          <a:p>
            <a:endParaRPr lang="pt-BR" dirty="0"/>
          </a:p>
        </p:txBody>
      </p:sp>
      <p:pic>
        <p:nvPicPr>
          <p:cNvPr id="5" name="Imagem 4">
            <a:extLst>
              <a:ext uri="{FF2B5EF4-FFF2-40B4-BE49-F238E27FC236}">
                <a16:creationId xmlns:a16="http://schemas.microsoft.com/office/drawing/2014/main" id="{7A2C4841-826B-4705-B4C5-4CEAF1D881ED}"/>
              </a:ext>
            </a:extLst>
          </p:cNvPr>
          <p:cNvPicPr>
            <a:picLocks noChangeAspect="1"/>
          </p:cNvPicPr>
          <p:nvPr/>
        </p:nvPicPr>
        <p:blipFill>
          <a:blip r:embed="rId2"/>
          <a:stretch>
            <a:fillRect/>
          </a:stretch>
        </p:blipFill>
        <p:spPr>
          <a:xfrm>
            <a:off x="1066799" y="677974"/>
            <a:ext cx="1340415" cy="1336220"/>
          </a:xfrm>
          <a:prstGeom prst="rect">
            <a:avLst/>
          </a:prstGeom>
        </p:spPr>
      </p:pic>
      <p:pic>
        <p:nvPicPr>
          <p:cNvPr id="7" name="Imagem 6">
            <a:extLst>
              <a:ext uri="{FF2B5EF4-FFF2-40B4-BE49-F238E27FC236}">
                <a16:creationId xmlns:a16="http://schemas.microsoft.com/office/drawing/2014/main" id="{06E1BDF0-7A6F-4CCE-BA32-9B0AC4038B2A}"/>
              </a:ext>
            </a:extLst>
          </p:cNvPr>
          <p:cNvPicPr>
            <a:picLocks noChangeAspect="1"/>
          </p:cNvPicPr>
          <p:nvPr/>
        </p:nvPicPr>
        <p:blipFill>
          <a:blip r:embed="rId3"/>
          <a:stretch>
            <a:fillRect/>
          </a:stretch>
        </p:blipFill>
        <p:spPr>
          <a:xfrm>
            <a:off x="9858375" y="4760240"/>
            <a:ext cx="1266825" cy="1274799"/>
          </a:xfrm>
          <a:prstGeom prst="rect">
            <a:avLst/>
          </a:prstGeom>
        </p:spPr>
      </p:pic>
    </p:spTree>
    <p:extLst>
      <p:ext uri="{BB962C8B-B14F-4D97-AF65-F5344CB8AC3E}">
        <p14:creationId xmlns:p14="http://schemas.microsoft.com/office/powerpoint/2010/main" val="147089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488508-2BF2-4F51-831B-08702A416EB4}"/>
              </a:ext>
            </a:extLst>
          </p:cNvPr>
          <p:cNvSpPr>
            <a:spLocks noGrp="1"/>
          </p:cNvSpPr>
          <p:nvPr>
            <p:ph type="title"/>
          </p:nvPr>
        </p:nvSpPr>
        <p:spPr/>
        <p:txBody>
          <a:bodyPr>
            <a:normAutofit fontScale="90000"/>
          </a:bodyPr>
          <a:lstStyle/>
          <a:p>
            <a:pPr marL="1080000" algn="ctr"/>
            <a:br>
              <a:rPr lang="pt-BR" sz="4400" b="1" dirty="0">
                <a:solidFill>
                  <a:schemeClr val="tx1"/>
                </a:solidFill>
                <a:ea typeface="Times New Roman" panose="02020603050405020304" pitchFamily="18" charset="0"/>
              </a:rPr>
            </a:br>
            <a:r>
              <a:rPr lang="pt-BR" sz="4400" b="1" dirty="0">
                <a:solidFill>
                  <a:schemeClr val="tx1"/>
                </a:solidFill>
                <a:ea typeface="Times New Roman" panose="02020603050405020304" pitchFamily="18" charset="0"/>
              </a:rPr>
              <a:t> </a:t>
            </a:r>
            <a:r>
              <a:rPr lang="pt-BR" sz="3600" b="1" dirty="0">
                <a:solidFill>
                  <a:schemeClr val="tx1"/>
                </a:solidFill>
                <a:ea typeface="Times New Roman" panose="02020603050405020304" pitchFamily="18" charset="0"/>
              </a:rPr>
              <a:t>Agora que você já arrecadou, precisa saber como gastar</a:t>
            </a:r>
            <a:br>
              <a:rPr lang="pt-BR" sz="3600" dirty="0">
                <a:solidFill>
                  <a:schemeClr val="accent1"/>
                </a:solidFill>
                <a:latin typeface="Corbel Light" panose="020B0303020204020204" pitchFamily="34" charset="0"/>
                <a:ea typeface="Calibri" panose="020F0502020204030204" pitchFamily="34" charset="0"/>
              </a:rPr>
            </a:br>
            <a:endParaRPr lang="pt-BR" sz="3600" dirty="0"/>
          </a:p>
        </p:txBody>
      </p:sp>
      <p:sp>
        <p:nvSpPr>
          <p:cNvPr id="3" name="Espaço Reservado para Conteúdo 2">
            <a:extLst>
              <a:ext uri="{FF2B5EF4-FFF2-40B4-BE49-F238E27FC236}">
                <a16:creationId xmlns:a16="http://schemas.microsoft.com/office/drawing/2014/main" id="{995A22C1-119E-43B4-87AB-1A8D875CBD4B}"/>
              </a:ext>
            </a:extLst>
          </p:cNvPr>
          <p:cNvSpPr>
            <a:spLocks noGrp="1"/>
          </p:cNvSpPr>
          <p:nvPr>
            <p:ph idx="1"/>
          </p:nvPr>
        </p:nvSpPr>
        <p:spPr/>
        <p:txBody>
          <a:bodyPr/>
          <a:lstStyle/>
          <a:p>
            <a:pPr marL="0" indent="0" algn="ctr">
              <a:buNone/>
            </a:pPr>
            <a:r>
              <a:rPr lang="pt-BR" sz="2400" dirty="0">
                <a:solidFill>
                  <a:schemeClr val="tx1">
                    <a:lumMod val="65000"/>
                    <a:lumOff val="35000"/>
                  </a:schemeClr>
                </a:solidFill>
              </a:rPr>
              <a:t>Como regra geral, só é possível a realização de gastos após o registro de candidatura, emissão do CNPJ e abertura da conta bancária específica para campanha. </a:t>
            </a:r>
          </a:p>
          <a:p>
            <a:pPr marL="0" indent="0" algn="ctr">
              <a:buNone/>
            </a:pPr>
            <a:r>
              <a:rPr lang="pt-BR" sz="2400" dirty="0">
                <a:solidFill>
                  <a:schemeClr val="tx1">
                    <a:lumMod val="65000"/>
                    <a:lumOff val="35000"/>
                  </a:schemeClr>
                </a:solidFill>
              </a:rPr>
              <a:t>Os gastos eleitorais são considerados realizados na data da sua contratação, independentemente do momento em que é realizado o pagamento, e devem ser registrados na prestação de contas no ato da sua contratação. </a:t>
            </a:r>
          </a:p>
          <a:p>
            <a:endParaRPr lang="pt-BR" dirty="0"/>
          </a:p>
        </p:txBody>
      </p:sp>
      <p:pic>
        <p:nvPicPr>
          <p:cNvPr id="5" name="Imagem 4">
            <a:extLst>
              <a:ext uri="{FF2B5EF4-FFF2-40B4-BE49-F238E27FC236}">
                <a16:creationId xmlns:a16="http://schemas.microsoft.com/office/drawing/2014/main" id="{9D8900B8-001A-4864-84C8-25E117872C9B}"/>
              </a:ext>
            </a:extLst>
          </p:cNvPr>
          <p:cNvPicPr>
            <a:picLocks noChangeAspect="1"/>
          </p:cNvPicPr>
          <p:nvPr/>
        </p:nvPicPr>
        <p:blipFill>
          <a:blip r:embed="rId2"/>
          <a:stretch>
            <a:fillRect/>
          </a:stretch>
        </p:blipFill>
        <p:spPr>
          <a:xfrm>
            <a:off x="1066799" y="677974"/>
            <a:ext cx="1333501" cy="1396050"/>
          </a:xfrm>
          <a:prstGeom prst="rect">
            <a:avLst/>
          </a:prstGeom>
        </p:spPr>
      </p:pic>
      <p:pic>
        <p:nvPicPr>
          <p:cNvPr id="7" name="Imagem 6">
            <a:extLst>
              <a:ext uri="{FF2B5EF4-FFF2-40B4-BE49-F238E27FC236}">
                <a16:creationId xmlns:a16="http://schemas.microsoft.com/office/drawing/2014/main" id="{1A4DC235-1682-4EB3-A8FE-46A3781C0A38}"/>
              </a:ext>
            </a:extLst>
          </p:cNvPr>
          <p:cNvPicPr>
            <a:picLocks noChangeAspect="1"/>
          </p:cNvPicPr>
          <p:nvPr/>
        </p:nvPicPr>
        <p:blipFill>
          <a:blip r:embed="rId3"/>
          <a:stretch>
            <a:fillRect/>
          </a:stretch>
        </p:blipFill>
        <p:spPr>
          <a:xfrm>
            <a:off x="9858375" y="4760240"/>
            <a:ext cx="1266825" cy="1274799"/>
          </a:xfrm>
          <a:prstGeom prst="rect">
            <a:avLst/>
          </a:prstGeom>
        </p:spPr>
      </p:pic>
    </p:spTree>
    <p:extLst>
      <p:ext uri="{BB962C8B-B14F-4D97-AF65-F5344CB8AC3E}">
        <p14:creationId xmlns:p14="http://schemas.microsoft.com/office/powerpoint/2010/main" val="2591277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
  <TotalTime>222</TotalTime>
  <Words>2078</Words>
  <Application>Microsoft Office PowerPoint</Application>
  <PresentationFormat>Widescreen</PresentationFormat>
  <Paragraphs>145</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Century Gothic</vt:lpstr>
      <vt:lpstr>Corbel Light</vt:lpstr>
      <vt:lpstr>Garamond</vt:lpstr>
      <vt:lpstr>Wingdings</vt:lpstr>
      <vt:lpstr>Savon</vt:lpstr>
      <vt:lpstr>As mulheres &amp; a legislação eleitoral </vt:lpstr>
      <vt:lpstr>O que é a pré-campanha?</vt:lpstr>
      <vt:lpstr>  E o que pode ser feito durante a pré-campanha?</vt:lpstr>
      <vt:lpstr>  O que não pode ser feito na pré-campanha?</vt:lpstr>
      <vt:lpstr>Mas pra fazer tudo isso é preciso dinheiro. E como fica a captação de recursos?</vt:lpstr>
      <vt:lpstr>E depois de registrada a candidatura, quem pode doar?</vt:lpstr>
      <vt:lpstr>   E como deve ser feita a arrecadação dos recursos?</vt:lpstr>
      <vt:lpstr>  Também é possível receber doação de bens e serviços! </vt:lpstr>
      <vt:lpstr>  Agora que você já arrecadou, precisa saber como gastar </vt:lpstr>
      <vt:lpstr>E qual o limite de gastos?</vt:lpstr>
      <vt:lpstr>Limite de gastos por item</vt:lpstr>
      <vt:lpstr>Apresentação do PowerPoint</vt:lpstr>
      <vt:lpstr>  Com o que é permitido gastar? </vt:lpstr>
      <vt:lpstr> E como ocorre a prestação de contas pra Justiça Eleitoral?</vt:lpstr>
      <vt:lpstr>O que é propaganda eleitoral?</vt:lpstr>
      <vt:lpstr> Na propaganda eleitoral, independente do dia, NÃO PODE: </vt:lpstr>
      <vt:lpstr>Na propaganda pode:</vt:lpstr>
      <vt:lpstr>Na propaganda pode:</vt:lpstr>
      <vt:lpstr>Apresentação do PowerPoint</vt:lpstr>
      <vt:lpstr>Apresentação do PowerPoint</vt:lpstr>
      <vt:lpstr>Desejamos SUCESSO NA CAMPANHA!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mulheres &amp; a legislação eleitoral</dc:title>
  <dc:creator>CAROLINA LOBO</dc:creator>
  <cp:lastModifiedBy>CAROLINA LOBO</cp:lastModifiedBy>
  <cp:revision>33</cp:revision>
  <dcterms:created xsi:type="dcterms:W3CDTF">2020-07-29T17:45:11Z</dcterms:created>
  <dcterms:modified xsi:type="dcterms:W3CDTF">2020-07-29T21:28:08Z</dcterms:modified>
</cp:coreProperties>
</file>